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644" r:id="rId2"/>
    <p:sldId id="645" r:id="rId3"/>
    <p:sldId id="604" r:id="rId4"/>
    <p:sldId id="607" r:id="rId5"/>
    <p:sldId id="627" r:id="rId6"/>
    <p:sldId id="652" r:id="rId7"/>
    <p:sldId id="634" r:id="rId8"/>
    <p:sldId id="629" r:id="rId9"/>
    <p:sldId id="617" r:id="rId10"/>
    <p:sldId id="650" r:id="rId11"/>
    <p:sldId id="630" r:id="rId12"/>
    <p:sldId id="636" r:id="rId13"/>
    <p:sldId id="637" r:id="rId14"/>
    <p:sldId id="628" r:id="rId15"/>
    <p:sldId id="633" r:id="rId16"/>
    <p:sldId id="615" r:id="rId17"/>
    <p:sldId id="638" r:id="rId18"/>
    <p:sldId id="640" r:id="rId19"/>
    <p:sldId id="639" r:id="rId20"/>
    <p:sldId id="641" r:id="rId21"/>
    <p:sldId id="647" r:id="rId22"/>
    <p:sldId id="651" r:id="rId23"/>
    <p:sldId id="621" r:id="rId24"/>
    <p:sldId id="622" r:id="rId25"/>
    <p:sldId id="624" r:id="rId26"/>
    <p:sldId id="625" r:id="rId27"/>
    <p:sldId id="589" r:id="rId28"/>
    <p:sldId id="653" r:id="rId29"/>
    <p:sldId id="290" r:id="rId30"/>
  </p:sldIdLst>
  <p:sldSz cx="9144000" cy="5715000" type="screen16x10"/>
  <p:notesSz cx="6858000" cy="9144000"/>
  <p:custDataLst>
    <p:tags r:id="rId33"/>
  </p:custDataLst>
  <p:defaultTextStyle>
    <a:defPPr>
      <a:defRPr lang="en-US"/>
    </a:defPPr>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8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ehlmann, Michaela" initials="OM" lastIdx="26" clrIdx="0">
    <p:extLst>
      <p:ext uri="{19B8F6BF-5375-455C-9EA6-DF929625EA0E}">
        <p15:presenceInfo xmlns:p15="http://schemas.microsoft.com/office/powerpoint/2012/main" userId="S-1-5-21-282027325-732973618-1552899311-184206" providerId="AD"/>
      </p:ext>
    </p:extLst>
  </p:cmAuthor>
  <p:cmAuthor id="2" name="Carmen Hanz" initials="CH" lastIdx="16" clrIdx="1">
    <p:extLst>
      <p:ext uri="{19B8F6BF-5375-455C-9EA6-DF929625EA0E}">
        <p15:presenceInfo xmlns:p15="http://schemas.microsoft.com/office/powerpoint/2012/main" userId="626a7f1aa5b7f42f" providerId="Windows Live"/>
      </p:ext>
    </p:extLst>
  </p:cmAuthor>
  <p:cmAuthor id="3" name="pm@pm-consulting.info" initials="p" lastIdx="2" clrIdx="2">
    <p:extLst>
      <p:ext uri="{19B8F6BF-5375-455C-9EA6-DF929625EA0E}">
        <p15:presenceInfo xmlns:p15="http://schemas.microsoft.com/office/powerpoint/2012/main" userId="pm@pm-consulting.inf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2CC"/>
    <a:srgbClr val="D0AF72"/>
    <a:srgbClr val="D8E8C4"/>
    <a:srgbClr val="F2C492"/>
    <a:srgbClr val="CEE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B32A100-3803-4825-A6FE-B41A73F8B76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B32A100-3803-4825-A6FE-B41A73F8B76F}" styleName="R+V Standard">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9050" cmpd="sng">
              <a:solidFill>
                <a:schemeClr val="dk1"/>
              </a:solidFill>
            </a:ln>
          </a:bottom>
          <a:insideH>
            <a:ln w="6350" cmpd="sng">
              <a:solidFill>
                <a:schemeClr val="dk1"/>
              </a:solidFill>
            </a:ln>
          </a:insideH>
          <a:insideV>
            <a:ln w="0" cmpd="sng">
              <a:solidFill>
                <a:schemeClr val="lt1"/>
              </a:solidFill>
            </a:ln>
          </a:insideV>
        </a:tcBdr>
      </a:tcStyle>
    </a:wholeTbl>
    <a:band1H>
      <a:tcStyle>
        <a:tcBdr/>
      </a:tcStyle>
    </a:band1H>
    <a:band2H>
      <a:tcStyle>
        <a:tcBdr/>
      </a:tcStyle>
    </a:band2H>
    <a:band1V>
      <a:tcStyle>
        <a:tcBdr/>
      </a:tcStyle>
    </a:band1V>
    <a:band2V>
      <a:tcStyle>
        <a:tcBdr/>
      </a:tcStyle>
    </a:band2V>
    <a:lastCol>
      <a:tcTxStyle b="off">
        <a:fontRef idx="minor">
          <a:prstClr val="black"/>
        </a:fontRef>
        <a:schemeClr val="lt1"/>
      </a:tcTxStyle>
      <a:tcStyle>
        <a:tcBdr/>
      </a:tcStyle>
    </a:lastCol>
    <a:firstCol>
      <a:tcTxStyle b="off">
        <a:fontRef idx="minor">
          <a:prstClr val="black"/>
        </a:fontRef>
        <a:schemeClr val="lt1"/>
      </a:tcTxStyle>
      <a:tcStyle>
        <a:tcBdr/>
      </a:tcStyle>
    </a:firstCol>
    <a:lastRow>
      <a:tcTxStyle b="on">
        <a:fontRef idx="minor">
          <a:prstClr val="black"/>
        </a:fontRef>
        <a:schemeClr val="dk1"/>
      </a:tcTxStyle>
      <a:tcStyle>
        <a:tcBdr>
          <a:top>
            <a:ln w="6350" cmpd="sng">
              <a:solidFill>
                <a:schemeClr val="accent1"/>
              </a:solidFill>
            </a:ln>
          </a:top>
        </a:tcBdr>
        <a:fill>
          <a:solidFill>
            <a:srgbClr val="FFA500"/>
          </a:solidFill>
        </a:fill>
      </a:tcStyle>
    </a:lastRow>
    <a:firstRow>
      <a:tcTxStyle b="on">
        <a:fontRef idx="minor">
          <a:prstClr val="black"/>
        </a:fontRef>
        <a:schemeClr val="dk1"/>
      </a:tcTxStyle>
      <a:tcStyle>
        <a:tcBdr>
          <a:bottom>
            <a:ln w="19050" cmpd="sng">
              <a:solidFill>
                <a:schemeClr val="accent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73" autoAdjust="0"/>
    <p:restoredTop sz="96380" autoAdjust="0"/>
  </p:normalViewPr>
  <p:slideViewPr>
    <p:cSldViewPr snapToGrid="0" snapToObjects="1" showGuides="1">
      <p:cViewPr varScale="1">
        <p:scale>
          <a:sx n="139" d="100"/>
          <a:sy n="139" d="100"/>
        </p:scale>
        <p:origin x="1672" y="168"/>
      </p:cViewPr>
      <p:guideLst>
        <p:guide pos="2880"/>
        <p:guide orient="horz" pos="180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200" d="100"/>
        <a:sy n="200" d="100"/>
      </p:scale>
      <p:origin x="0" y="0"/>
    </p:cViewPr>
  </p:sorter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96538887874589E-2"/>
          <c:y val="0"/>
          <c:w val="0.95223817679864664"/>
          <c:h val="0.91668729402701943"/>
        </c:manualLayout>
      </c:layout>
      <c:barChart>
        <c:barDir val="col"/>
        <c:grouping val="clustered"/>
        <c:varyColors val="0"/>
        <c:ser>
          <c:idx val="0"/>
          <c:order val="0"/>
          <c:tx>
            <c:strRef>
              <c:f>Tabelle1!$B$1</c:f>
              <c:strCache>
                <c:ptCount val="1"/>
                <c:pt idx="0">
                  <c:v>Spalte3</c:v>
                </c:pt>
              </c:strCache>
            </c:strRef>
          </c:tx>
          <c:spPr>
            <a:solidFill>
              <a:schemeClr val="accent4">
                <a:lumMod val="75000"/>
              </a:schemeClr>
            </a:solidFill>
            <a:ln>
              <a:noFill/>
            </a:ln>
            <a:effectLst/>
          </c:spPr>
          <c:invertIfNegative val="0"/>
          <c:dLbls>
            <c:dLbl>
              <c:idx val="0"/>
              <c:tx>
                <c:rich>
                  <a:bodyPr/>
                  <a:lstStyle/>
                  <a:p>
                    <a:fld id="{A3FE2A1F-FCCC-4BB3-8847-4E387306EC39}"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F2-4510-90F4-380C19351BB3}"/>
                </c:ext>
              </c:extLst>
            </c:dLbl>
            <c:dLbl>
              <c:idx val="1"/>
              <c:tx>
                <c:rich>
                  <a:bodyPr/>
                  <a:lstStyle/>
                  <a:p>
                    <a:fld id="{1282B923-5D82-4183-96E5-F2251C1F57F0}"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F2-4510-90F4-380C19351BB3}"/>
                </c:ext>
              </c:extLst>
            </c:dLbl>
            <c:dLbl>
              <c:idx val="2"/>
              <c:tx>
                <c:rich>
                  <a:bodyPr/>
                  <a:lstStyle/>
                  <a:p>
                    <a:fld id="{1AE6A226-2E1D-4B50-A722-FC53EC2CDB83}"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F2-4510-90F4-380C19351BB3}"/>
                </c:ext>
              </c:extLst>
            </c:dLbl>
            <c:dLbl>
              <c:idx val="3"/>
              <c:tx>
                <c:rich>
                  <a:bodyPr/>
                  <a:lstStyle/>
                  <a:p>
                    <a:fld id="{873842B2-30A8-4BE9-A29B-B240AA2ADFC9}" type="VALUE">
                      <a:rPr lang="en-US" smtClean="0"/>
                      <a:pPr/>
                      <a:t>[WERT]</a:t>
                    </a:fld>
                    <a:r>
                      <a:rPr lang="en-US" dirty="0"/>
                      <a:t> EUR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F2-4510-90F4-380C19351BB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6 Monate</c:v>
                </c:pt>
                <c:pt idx="1">
                  <c:v>2 Jahre</c:v>
                </c:pt>
                <c:pt idx="2">
                  <c:v>5 Jahre</c:v>
                </c:pt>
                <c:pt idx="3">
                  <c:v>10 Jahre</c:v>
                </c:pt>
              </c:strCache>
            </c:strRef>
          </c:cat>
          <c:val>
            <c:numRef>
              <c:f>Tabelle1!$B$2:$B$5</c:f>
              <c:numCache>
                <c:formatCode>General</c:formatCode>
                <c:ptCount val="4"/>
                <c:pt idx="0">
                  <c:v>300</c:v>
                </c:pt>
                <c:pt idx="1">
                  <c:v>600</c:v>
                </c:pt>
                <c:pt idx="2">
                  <c:v>900</c:v>
                </c:pt>
                <c:pt idx="3" formatCode="#,##0">
                  <c:v>1200</c:v>
                </c:pt>
              </c:numCache>
            </c:numRef>
          </c:val>
          <c:extLst>
            <c:ext xmlns:c16="http://schemas.microsoft.com/office/drawing/2014/chart" uri="{C3380CC4-5D6E-409C-BE32-E72D297353CC}">
              <c16:uniqueId val="{00000004-77F2-4510-90F4-380C19351BB3}"/>
            </c:ext>
          </c:extLst>
        </c:ser>
        <c:dLbls>
          <c:showLegendKey val="0"/>
          <c:showVal val="0"/>
          <c:showCatName val="0"/>
          <c:showSerName val="0"/>
          <c:showPercent val="0"/>
          <c:showBubbleSize val="0"/>
        </c:dLbls>
        <c:gapWidth val="219"/>
        <c:overlap val="-27"/>
        <c:axId val="1821800792"/>
        <c:axId val="1821798824"/>
      </c:barChart>
      <c:catAx>
        <c:axId val="182180079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de-DE"/>
          </a:p>
        </c:txPr>
        <c:crossAx val="1821798824"/>
        <c:crosses val="autoZero"/>
        <c:auto val="1"/>
        <c:lblAlgn val="ctr"/>
        <c:lblOffset val="100"/>
        <c:noMultiLvlLbl val="0"/>
      </c:catAx>
      <c:valAx>
        <c:axId val="1821798824"/>
        <c:scaling>
          <c:orientation val="minMax"/>
        </c:scaling>
        <c:delete val="1"/>
        <c:axPos val="l"/>
        <c:numFmt formatCode="General" sourceLinked="1"/>
        <c:majorTickMark val="none"/>
        <c:minorTickMark val="none"/>
        <c:tickLblPos val="nextTo"/>
        <c:crossAx val="182180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2E6F495-35ED-4886-BF9B-A3C3FDC6466B}"/>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ED422C6F-E2C2-4C84-A6F2-33D40C002C86}"/>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96BBDE23-EF8F-41D8-A72E-C41BA4E36AE1}" type="datetimeFigureOut">
              <a:rPr lang="de-DE" smtClean="0"/>
              <a:t>30.08.22</a:t>
            </a:fld>
            <a:endParaRPr lang="de-DE"/>
          </a:p>
        </p:txBody>
      </p:sp>
      <p:sp>
        <p:nvSpPr>
          <p:cNvPr id="4" name="Fußzeilenplatzhalter 3">
            <a:extLst>
              <a:ext uri="{FF2B5EF4-FFF2-40B4-BE49-F238E27FC236}">
                <a16:creationId xmlns:a16="http://schemas.microsoft.com/office/drawing/2014/main" id="{98BF4EC6-0AC6-4AF9-9007-B76B85CD4409}"/>
              </a:ext>
            </a:extLst>
          </p:cNvPr>
          <p:cNvSpPr>
            <a:spLocks noGrp="1"/>
          </p:cNvSpPr>
          <p:nvPr>
            <p:ph type="ftr" sz="quarter" idx="2"/>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9A592ED-DAA4-4995-97A0-8B88B39A1613}"/>
              </a:ext>
            </a:extLst>
          </p:cNvPr>
          <p:cNvSpPr>
            <a:spLocks noGrp="1"/>
          </p:cNvSpPr>
          <p:nvPr>
            <p:ph type="sldNum" sz="quarter" idx="3"/>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57FF309F-E94F-4F86-B1E8-06BDDFBB1D4E}" type="slidenum">
              <a:rPr lang="de-DE" smtClean="0"/>
              <a:t>‹Nr.›</a:t>
            </a:fld>
            <a:endParaRPr lang="de-DE"/>
          </a:p>
        </p:txBody>
      </p:sp>
    </p:spTree>
    <p:extLst>
      <p:ext uri="{BB962C8B-B14F-4D97-AF65-F5344CB8AC3E}">
        <p14:creationId xmlns:p14="http://schemas.microsoft.com/office/powerpoint/2010/main" val="139679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200"/>
            </a:lvl1pPr>
          </a:lstStyle>
          <a:p>
            <a:fld id="{EDD1C1F3-8353-4DA4-8EB2-A239A2A5E51A}" type="datetimeFigureOut">
              <a:rPr lang="de-DE" smtClean="0"/>
              <a:t>30.08.22</a:t>
            </a:fld>
            <a:endParaRPr lang="de-DE" dirty="0"/>
          </a:p>
        </p:txBody>
      </p:sp>
      <p:sp>
        <p:nvSpPr>
          <p:cNvPr id="4" name="Folienbildplatzhalter 3"/>
          <p:cNvSpPr>
            <a:spLocks noGrp="1" noRot="1" noChangeAspect="1"/>
          </p:cNvSpPr>
          <p:nvPr>
            <p:ph type="sldImg" idx="2"/>
          </p:nvPr>
        </p:nvSpPr>
        <p:spPr bwMode="gray">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bwMode="gray">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B90FB682-67ED-4DAA-9A25-AB65CA2B1266}" type="slidenum">
              <a:rPr lang="de-DE" smtClean="0"/>
              <a:t>‹Nr.›</a:t>
            </a:fld>
            <a:endParaRPr lang="de-DE" dirty="0"/>
          </a:p>
        </p:txBody>
      </p:sp>
    </p:spTree>
    <p:extLst>
      <p:ext uri="{BB962C8B-B14F-4D97-AF65-F5344CB8AC3E}">
        <p14:creationId xmlns:p14="http://schemas.microsoft.com/office/powerpoint/2010/main" val="16143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0FB682-67ED-4DAA-9A25-AB65CA2B1266}" type="slidenum">
              <a:rPr lang="de-DE" smtClean="0"/>
              <a:t>1</a:t>
            </a:fld>
            <a:endParaRPr lang="de-DE" dirty="0"/>
          </a:p>
        </p:txBody>
      </p:sp>
    </p:spTree>
    <p:extLst>
      <p:ext uri="{BB962C8B-B14F-4D97-AF65-F5344CB8AC3E}">
        <p14:creationId xmlns:p14="http://schemas.microsoft.com/office/powerpoint/2010/main" val="416174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0FB682-67ED-4DAA-9A25-AB65CA2B1266}" type="slidenum">
              <a:rPr lang="de-DE" smtClean="0"/>
              <a:t>27</a:t>
            </a:fld>
            <a:endParaRPr lang="de-DE" dirty="0"/>
          </a:p>
        </p:txBody>
      </p:sp>
    </p:spTree>
    <p:extLst>
      <p:ext uri="{BB962C8B-B14F-4D97-AF65-F5344CB8AC3E}">
        <p14:creationId xmlns:p14="http://schemas.microsoft.com/office/powerpoint/2010/main" val="334181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0FB682-67ED-4DAA-9A25-AB65CA2B1266}" type="slidenum">
              <a:rPr lang="de-DE" smtClean="0"/>
              <a:t>28</a:t>
            </a:fld>
            <a:endParaRPr lang="de-DE" dirty="0"/>
          </a:p>
        </p:txBody>
      </p:sp>
    </p:spTree>
    <p:extLst>
      <p:ext uri="{BB962C8B-B14F-4D97-AF65-F5344CB8AC3E}">
        <p14:creationId xmlns:p14="http://schemas.microsoft.com/office/powerpoint/2010/main" val="30419225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7.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9.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xml"/><Relationship Id="rId7" Type="http://schemas.openxmlformats.org/officeDocument/2006/relationships/image" Target="../media/image1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5.png"/><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4.xml"/><Relationship Id="rId7" Type="http://schemas.openxmlformats.org/officeDocument/2006/relationships/image" Target="../media/image18.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7.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6.xml"/><Relationship Id="rId7" Type="http://schemas.openxmlformats.org/officeDocument/2006/relationships/image" Target="../media/image8.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Motiv">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DC22D98-B7F9-4761-A6B2-3B2C8536FF1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9788"/>
          <a:stretch/>
        </p:blipFill>
        <p:spPr>
          <a:xfrm>
            <a:off x="-1" y="0"/>
            <a:ext cx="9144001" cy="5714999"/>
          </a:xfrm>
          <a:prstGeom prst="rect">
            <a:avLst/>
          </a:prstGeom>
        </p:spPr>
      </p:pic>
      <p:sp>
        <p:nvSpPr>
          <p:cNvPr id="8" name="Rechteck 7">
            <a:extLst>
              <a:ext uri="{FF2B5EF4-FFF2-40B4-BE49-F238E27FC236}">
                <a16:creationId xmlns:a16="http://schemas.microsoft.com/office/drawing/2014/main" id="{1807F960-CBD1-4E8B-929D-45FC2365B2B5}"/>
              </a:ext>
            </a:extLst>
          </p:cNvPr>
          <p:cNvSpPr/>
          <p:nvPr>
            <p:custDataLst>
              <p:tags r:id="rId1"/>
            </p:custDataLst>
          </p:nvPr>
        </p:nvSpPr>
        <p:spPr bwMode="gray">
          <a:xfrm>
            <a:off x="0" y="1200150"/>
            <a:ext cx="5328000" cy="45148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a:solidFill>
                <a:schemeClr val="tx1"/>
              </a:solidFill>
            </a:endParaRPr>
          </a:p>
        </p:txBody>
      </p:sp>
      <p:sp>
        <p:nvSpPr>
          <p:cNvPr id="2" name="Title 1"/>
          <p:cNvSpPr>
            <a:spLocks noGrp="1"/>
          </p:cNvSpPr>
          <p:nvPr>
            <p:ph type="ctrTitle"/>
          </p:nvPr>
        </p:nvSpPr>
        <p:spPr bwMode="gray">
          <a:xfrm>
            <a:off x="363512" y="1795435"/>
            <a:ext cx="4619968" cy="1289077"/>
          </a:xfrm>
          <a:noFill/>
        </p:spPr>
        <p:txBody>
          <a:bodyPr lIns="0" rIns="0" bIns="0" anchor="b"/>
          <a:lstStyle>
            <a:lvl1pPr algn="l">
              <a:lnSpc>
                <a:spcPct val="100000"/>
              </a:lnSpc>
              <a:spcBef>
                <a:spcPts val="0"/>
              </a:spcBef>
              <a:defRPr sz="2400" b="1">
                <a:solidFill>
                  <a:srgbClr val="FFA500"/>
                </a:solidFill>
                <a:latin typeface="+mj-lt"/>
              </a:defRPr>
            </a:lvl1pPr>
          </a:lstStyle>
          <a:p>
            <a:r>
              <a:rPr lang="de-DE"/>
              <a:t>Mastertitelformat bearbeiten</a:t>
            </a:r>
            <a:endParaRPr lang="de-DE" dirty="0"/>
          </a:p>
        </p:txBody>
      </p:sp>
      <p:sp>
        <p:nvSpPr>
          <p:cNvPr id="3" name="Subtitle 2"/>
          <p:cNvSpPr>
            <a:spLocks noGrp="1"/>
          </p:cNvSpPr>
          <p:nvPr>
            <p:ph type="subTitle" idx="1" hasCustomPrompt="1"/>
          </p:nvPr>
        </p:nvSpPr>
        <p:spPr bwMode="gray">
          <a:xfrm>
            <a:off x="363512" y="3163863"/>
            <a:ext cx="4619968" cy="1289076"/>
          </a:xfrm>
        </p:spPr>
        <p:txBody>
          <a:bodyPr/>
          <a:lstStyle>
            <a:lvl1pPr marL="0" indent="0" algn="l">
              <a:lnSpc>
                <a:spcPct val="100000"/>
              </a:lnSpc>
              <a:spcBef>
                <a:spcPts val="0"/>
              </a:spcBef>
              <a:buNone/>
              <a:defRPr sz="240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63512" y="1565402"/>
            <a:ext cx="4619968" cy="144000"/>
          </a:xfrm>
        </p:spPr>
        <p:txBody>
          <a:bodyPr/>
          <a:lstStyle>
            <a:lvl1pPr>
              <a:defRPr sz="1200" b="0">
                <a:solidFill>
                  <a:schemeClr val="bg1"/>
                </a:solidFill>
              </a:defRPr>
            </a:lvl1pPr>
            <a:lvl2pPr>
              <a:defRPr sz="1200" b="0">
                <a:solidFill>
                  <a:schemeClr val="bg1"/>
                </a:solidFill>
              </a:defRPr>
            </a:lvl2pPr>
          </a:lstStyle>
          <a:p>
            <a:pPr lvl="0"/>
            <a:r>
              <a:rPr lang="de-DE" dirty="0"/>
              <a:t>Ort, Datum, Referent/-in</a:t>
            </a:r>
          </a:p>
          <a:p>
            <a:pPr lvl="1"/>
            <a:endParaRPr lang="de-DE" dirty="0"/>
          </a:p>
        </p:txBody>
      </p:sp>
      <p:pic>
        <p:nvPicPr>
          <p:cNvPr id="7" name="Grafik 6">
            <a:extLst>
              <a:ext uri="{FF2B5EF4-FFF2-40B4-BE49-F238E27FC236}">
                <a16:creationId xmlns:a16="http://schemas.microsoft.com/office/drawing/2014/main" id="{A01E0262-484E-4DC7-B6DB-18B3FEC37235}"/>
              </a:ext>
            </a:extLst>
          </p:cNvPr>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bwMode="gray">
          <a:xfrm>
            <a:off x="359603" y="5167916"/>
            <a:ext cx="1676305" cy="136411"/>
          </a:xfrm>
          <a:prstGeom prst="rect">
            <a:avLst/>
          </a:prstGeom>
        </p:spPr>
      </p:pic>
      <p:pic>
        <p:nvPicPr>
          <p:cNvPr id="6" name="Grafik 5" descr="Ein Bild, das Zeichnung enthält.&#10;&#10;Automatisch generierte Beschreibung">
            <a:extLst>
              <a:ext uri="{FF2B5EF4-FFF2-40B4-BE49-F238E27FC236}">
                <a16:creationId xmlns:a16="http://schemas.microsoft.com/office/drawing/2014/main" id="{68F8D007-E449-44A6-9F3B-7D4662F957ED}"/>
              </a:ext>
            </a:extLst>
          </p:cNvPr>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bwMode="gray">
          <a:xfrm>
            <a:off x="4446416" y="4484314"/>
            <a:ext cx="1722824" cy="1212057"/>
          </a:xfrm>
          <a:prstGeom prst="rect">
            <a:avLst/>
          </a:prstGeom>
        </p:spPr>
      </p:pic>
      <p:pic>
        <p:nvPicPr>
          <p:cNvPr id="11" name="Grafik 10">
            <a:extLst>
              <a:ext uri="{FF2B5EF4-FFF2-40B4-BE49-F238E27FC236}">
                <a16:creationId xmlns:a16="http://schemas.microsoft.com/office/drawing/2014/main" id="{843C1E8B-DA7D-4F91-BA49-9931F5C05743}"/>
              </a:ext>
            </a:extLst>
          </p:cNvPr>
          <p:cNvPicPr>
            <a:picLocks noChangeAspect="1"/>
          </p:cNvPicPr>
          <p:nvPr userDrawn="1">
            <p:custDataLst>
              <p:tags r:id="rId4"/>
            </p:custDataLst>
          </p:nvPr>
        </p:nvPicPr>
        <p:blipFill>
          <a:blip r:embed="rId9" cstate="print">
            <a:extLst>
              <a:ext uri="{28A0092B-C50C-407E-A947-70E740481C1C}">
                <a14:useLocalDpi xmlns:a14="http://schemas.microsoft.com/office/drawing/2010/main" val="0"/>
              </a:ext>
            </a:extLst>
          </a:blip>
          <a:srcRect/>
          <a:stretch/>
        </p:blipFill>
        <p:spPr bwMode="gray">
          <a:xfrm>
            <a:off x="7702633" y="233016"/>
            <a:ext cx="1193426" cy="140824"/>
          </a:xfrm>
          <a:prstGeom prst="rect">
            <a:avLst/>
          </a:prstGeom>
        </p:spPr>
      </p:pic>
    </p:spTree>
    <p:extLst>
      <p:ext uri="{BB962C8B-B14F-4D97-AF65-F5344CB8AC3E}">
        <p14:creationId xmlns:p14="http://schemas.microsoft.com/office/powerpoint/2010/main" val="108237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Felder D,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242FD11E-632E-45EC-9621-2D3A072D8C56}" type="datetime1">
              <a:rPr lang="de-DE" smtClean="0"/>
              <a:t>30.08.22</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3365588"/>
            <a:ext cx="8424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6">
            <a:extLst>
              <a:ext uri="{FF2B5EF4-FFF2-40B4-BE49-F238E27FC236}">
                <a16:creationId xmlns:a16="http://schemas.microsoft.com/office/drawing/2014/main" id="{E7E72945-A458-46D0-AD46-C6857E1966CD}"/>
              </a:ext>
            </a:extLst>
          </p:cNvPr>
          <p:cNvSpPr>
            <a:spLocks noGrp="1"/>
          </p:cNvSpPr>
          <p:nvPr>
            <p:ph sz="quarter" idx="15"/>
          </p:nvPr>
        </p:nvSpPr>
        <p:spPr bwMode="gray">
          <a:xfrm>
            <a:off x="358775" y="1200150"/>
            <a:ext cx="4068612" cy="1875613"/>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2B0D7CD7-F137-475A-A0D1-1A5EE83221BF}"/>
              </a:ext>
            </a:extLst>
          </p:cNvPr>
          <p:cNvSpPr>
            <a:spLocks noGrp="1"/>
          </p:cNvSpPr>
          <p:nvPr>
            <p:ph sz="quarter" idx="16"/>
          </p:nvPr>
        </p:nvSpPr>
        <p:spPr bwMode="gray">
          <a:xfrm>
            <a:off x="4715387" y="1200150"/>
            <a:ext cx="4068612" cy="1875613"/>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2900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Felder,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8092B370-0ACA-4716-B058-EB7E319AAE78}"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1065"/>
            <a:ext cx="4068000" cy="186644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1065"/>
            <a:ext cx="4068000" cy="186644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5B70EBBD-49FA-433B-95AE-61EF8EA4725E}"/>
              </a:ext>
            </a:extLst>
          </p:cNvPr>
          <p:cNvSpPr>
            <a:spLocks noGrp="1"/>
          </p:cNvSpPr>
          <p:nvPr>
            <p:ph sz="quarter" idx="16"/>
          </p:nvPr>
        </p:nvSpPr>
        <p:spPr bwMode="gray">
          <a:xfrm>
            <a:off x="360000" y="3365588"/>
            <a:ext cx="4068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8">
            <a:extLst>
              <a:ext uri="{FF2B5EF4-FFF2-40B4-BE49-F238E27FC236}">
                <a16:creationId xmlns:a16="http://schemas.microsoft.com/office/drawing/2014/main" id="{46801F89-8B29-4A05-9A09-6F7151C6A3B0}"/>
              </a:ext>
            </a:extLst>
          </p:cNvPr>
          <p:cNvSpPr>
            <a:spLocks noGrp="1"/>
          </p:cNvSpPr>
          <p:nvPr>
            <p:ph sz="quarter" idx="17"/>
          </p:nvPr>
        </p:nvSpPr>
        <p:spPr bwMode="gray">
          <a:xfrm>
            <a:off x="4716000" y="3365588"/>
            <a:ext cx="4068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4424439"/>
      </p:ext>
    </p:extLst>
  </p:cSld>
  <p:clrMapOvr>
    <a:masterClrMapping/>
  </p:clrMapOvr>
  <p:extLst>
    <p:ext uri="{DCECCB84-F9BA-43D5-87BE-67443E8EF086}">
      <p15:sldGuideLst xmlns:p15="http://schemas.microsoft.com/office/powerpoint/2012/main">
        <p15:guide id="1" pos="2789">
          <p15:clr>
            <a:srgbClr val="FBAE40"/>
          </p15:clr>
        </p15:guide>
        <p15:guide id="2" pos="29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Felder,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7FBD19B4-7EF0-42F0-BB66-76D9BEE6E68C}" type="datetime1">
              <a:rPr lang="de-DE" smtClean="0"/>
              <a:t>30.08.22</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1201063"/>
            <a:ext cx="8424000" cy="186883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6">
            <a:extLst>
              <a:ext uri="{FF2B5EF4-FFF2-40B4-BE49-F238E27FC236}">
                <a16:creationId xmlns:a16="http://schemas.microsoft.com/office/drawing/2014/main" id="{E7E72945-A458-46D0-AD46-C6857E1966CD}"/>
              </a:ext>
            </a:extLst>
          </p:cNvPr>
          <p:cNvSpPr>
            <a:spLocks noGrp="1"/>
          </p:cNvSpPr>
          <p:nvPr>
            <p:ph sz="quarter" idx="15"/>
          </p:nvPr>
        </p:nvSpPr>
        <p:spPr bwMode="gray">
          <a:xfrm>
            <a:off x="359999" y="3365588"/>
            <a:ext cx="8424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7155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0DD38-7736-47BC-8E73-4465AC07865D}"/>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3F7F5161-23D3-4A84-AA02-88863EBD0B1A}"/>
              </a:ext>
            </a:extLst>
          </p:cNvPr>
          <p:cNvSpPr>
            <a:spLocks noGrp="1"/>
          </p:cNvSpPr>
          <p:nvPr>
            <p:ph type="dt" sz="half" idx="10"/>
          </p:nvPr>
        </p:nvSpPr>
        <p:spPr bwMode="gray"/>
        <p:txBody>
          <a:bodyPr/>
          <a:lstStyle/>
          <a:p>
            <a:fld id="{EDE6A509-02F7-481F-A135-EC6438DF4A54}" type="datetime1">
              <a:rPr lang="de-DE" smtClean="0"/>
              <a:t>30.08.22</a:t>
            </a:fld>
            <a:endParaRPr lang="de-DE" dirty="0"/>
          </a:p>
        </p:txBody>
      </p:sp>
      <p:sp>
        <p:nvSpPr>
          <p:cNvPr id="4" name="Fußzeilenplatzhalter 3">
            <a:extLst>
              <a:ext uri="{FF2B5EF4-FFF2-40B4-BE49-F238E27FC236}">
                <a16:creationId xmlns:a16="http://schemas.microsoft.com/office/drawing/2014/main" id="{06BCBFF3-7636-4391-82CF-94F13BDA4ACC}"/>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93F8B5F-ACCB-4B10-9CD1-FAB80C2BF8D7}"/>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146730402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San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84BB1E2-2B5B-4194-B61F-44683208908F}"/>
              </a:ext>
            </a:extLst>
          </p:cNvPr>
          <p:cNvSpPr/>
          <p:nvPr>
            <p:custDataLst>
              <p:tags r:id="rId1"/>
            </p:custDataLst>
          </p:nvPr>
        </p:nvSpPr>
        <p:spPr bwMode="gray">
          <a:xfrm>
            <a:off x="0" y="0"/>
            <a:ext cx="9144000" cy="5715000"/>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a:solidFill>
                <a:schemeClr val="tx1"/>
              </a:solidFill>
            </a:endParaRPr>
          </a:p>
        </p:txBody>
      </p:sp>
      <p:sp>
        <p:nvSpPr>
          <p:cNvPr id="2" name="Titel 1">
            <a:extLst>
              <a:ext uri="{FF2B5EF4-FFF2-40B4-BE49-F238E27FC236}">
                <a16:creationId xmlns:a16="http://schemas.microsoft.com/office/drawing/2014/main" id="{2BF0DD38-7736-47BC-8E73-4465AC07865D}"/>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3F7F5161-23D3-4A84-AA02-88863EBD0B1A}"/>
              </a:ext>
            </a:extLst>
          </p:cNvPr>
          <p:cNvSpPr>
            <a:spLocks noGrp="1"/>
          </p:cNvSpPr>
          <p:nvPr>
            <p:ph type="dt" sz="half" idx="10"/>
          </p:nvPr>
        </p:nvSpPr>
        <p:spPr bwMode="gray"/>
        <p:txBody>
          <a:bodyPr/>
          <a:lstStyle/>
          <a:p>
            <a:fld id="{8136BB7E-8378-4565-AAF8-B5C8A30967A5}" type="datetime1">
              <a:rPr lang="de-DE" smtClean="0"/>
              <a:t>30.08.22</a:t>
            </a:fld>
            <a:endParaRPr lang="de-DE" dirty="0"/>
          </a:p>
        </p:txBody>
      </p:sp>
      <p:sp>
        <p:nvSpPr>
          <p:cNvPr id="4" name="Fußzeilenplatzhalter 3">
            <a:extLst>
              <a:ext uri="{FF2B5EF4-FFF2-40B4-BE49-F238E27FC236}">
                <a16:creationId xmlns:a16="http://schemas.microsoft.com/office/drawing/2014/main" id="{06BCBFF3-7636-4391-82CF-94F13BDA4ACC}"/>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93F8B5F-ACCB-4B10-9CD1-FAB80C2BF8D7}"/>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pic>
        <p:nvPicPr>
          <p:cNvPr id="8" name="Grafik 7" descr="Ein Bild, das dunkel, Schild, Laptop, Raum enthält.&#10;&#10;Automatisch generierte Beschreibung">
            <a:extLst>
              <a:ext uri="{FF2B5EF4-FFF2-40B4-BE49-F238E27FC236}">
                <a16:creationId xmlns:a16="http://schemas.microsoft.com/office/drawing/2014/main" id="{A89A4069-8CDD-45BA-9D41-302330E13685}"/>
              </a:ext>
            </a:extLst>
          </p:cNvPr>
          <p:cNvPicPr>
            <a:picLocks noChangeAspect="1"/>
          </p:cNvPicPr>
          <p:nvPr>
            <p:custDataLst>
              <p:tags r:id="rId2"/>
            </p:custDataLst>
          </p:nvPr>
        </p:nvPicPr>
        <p:blipFill rotWithShape="1">
          <a:blip r:embed="rId4"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348396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anzflächiges Motiv">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D3EBF7D-88FA-48F7-AC28-6EA926B91B97}"/>
              </a:ext>
            </a:extLst>
          </p:cNvPr>
          <p:cNvSpPr>
            <a:spLocks noGrp="1"/>
          </p:cNvSpPr>
          <p:nvPr>
            <p:ph type="pic" sz="quarter" idx="10"/>
          </p:nvPr>
        </p:nvSpPr>
        <p:spPr bwMode="gray">
          <a:xfrm>
            <a:off x="0" y="0"/>
            <a:ext cx="9144000" cy="5233988"/>
          </a:xfrm>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80D4BACC-46BE-44D8-9628-79B49B5F2A25}"/>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A6F24D08-4FD5-451A-AD11-7ACF4B54C5A0}"/>
              </a:ext>
            </a:extLst>
          </p:cNvPr>
          <p:cNvSpPr>
            <a:spLocks noGrp="1"/>
          </p:cNvSpPr>
          <p:nvPr>
            <p:ph type="dt" sz="half" idx="15"/>
          </p:nvPr>
        </p:nvSpPr>
        <p:spPr bwMode="gray"/>
        <p:txBody>
          <a:bodyPr/>
          <a:lstStyle/>
          <a:p>
            <a:fld id="{0FF7ED23-DF95-4C9D-951F-AEC2D2B7FBB1}" type="datetime1">
              <a:rPr lang="de-DE" smtClean="0"/>
              <a:t>30.08.22</a:t>
            </a:fld>
            <a:endParaRPr lang="de-DE" dirty="0"/>
          </a:p>
        </p:txBody>
      </p:sp>
      <p:sp>
        <p:nvSpPr>
          <p:cNvPr id="4" name="Fußzeilenplatzhalter 3">
            <a:extLst>
              <a:ext uri="{FF2B5EF4-FFF2-40B4-BE49-F238E27FC236}">
                <a16:creationId xmlns:a16="http://schemas.microsoft.com/office/drawing/2014/main" id="{E53493CC-B813-45C4-A3FF-A5CAFCEBED25}"/>
              </a:ext>
            </a:extLst>
          </p:cNvPr>
          <p:cNvSpPr>
            <a:spLocks noGrp="1"/>
          </p:cNvSpPr>
          <p:nvPr>
            <p:ph type="ftr" sz="quarter" idx="16"/>
          </p:nvPr>
        </p:nvSpPr>
        <p:spPr bwMode="gray"/>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FAA6E1D1-FFAE-4980-A7AA-44E070480F1A}"/>
              </a:ext>
            </a:extLst>
          </p:cNvPr>
          <p:cNvSpPr>
            <a:spLocks noGrp="1"/>
          </p:cNvSpPr>
          <p:nvPr>
            <p:ph type="sldNum" sz="quarter" idx="17"/>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414254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ßer Titel,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a:xfrm>
            <a:off x="359999" y="373063"/>
            <a:ext cx="8425225" cy="827087"/>
          </a:xfrm>
        </p:spPr>
        <p:txBody>
          <a:bodyPr/>
          <a:lstStyle>
            <a:lvl1pPr>
              <a:defRPr sz="44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396B5E33-A822-41B5-833A-EC16D2C4E05B}"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24537322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Zwei Inhalte und Fläche, Sand">
    <p:spTree>
      <p:nvGrpSpPr>
        <p:cNvPr id="1" name=""/>
        <p:cNvGrpSpPr/>
        <p:nvPr/>
      </p:nvGrpSpPr>
      <p:grpSpPr>
        <a:xfrm>
          <a:off x="0" y="0"/>
          <a:ext cx="0" cy="0"/>
          <a:chOff x="0" y="0"/>
          <a:chExt cx="0" cy="0"/>
        </a:xfrm>
      </p:grpSpPr>
      <p:pic>
        <p:nvPicPr>
          <p:cNvPr id="8" name="Grafik 7" descr="Ein Bild, das Screenshot enthält.&#10;&#10;Automatisch generierte Beschreibung" hidden="1">
            <a:extLst>
              <a:ext uri="{FF2B5EF4-FFF2-40B4-BE49-F238E27FC236}">
                <a16:creationId xmlns:a16="http://schemas.microsoft.com/office/drawing/2014/main" id="{303A8F5D-B1F8-462A-9464-057F1D86D5B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1" name="Rechteck 10">
            <a:extLst>
              <a:ext uri="{FF2B5EF4-FFF2-40B4-BE49-F238E27FC236}">
                <a16:creationId xmlns:a16="http://schemas.microsoft.com/office/drawing/2014/main" id="{B57F2877-AFE9-451C-9613-27845AA3CD2F}"/>
              </a:ext>
            </a:extLst>
          </p:cNvPr>
          <p:cNvSpPr/>
          <p:nvPr>
            <p:custDataLst>
              <p:tags r:id="rId2"/>
            </p:custDataLst>
          </p:nvPr>
        </p:nvSpPr>
        <p:spPr bwMode="gray">
          <a:xfrm>
            <a:off x="5219338" y="0"/>
            <a:ext cx="3924662" cy="5715000"/>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a:xfrm>
            <a:off x="360000" y="373063"/>
            <a:ext cx="4572363" cy="540000"/>
          </a:xfrm>
        </p:spPr>
        <p:txBody>
          <a:bodyPr/>
          <a:lstStyle>
            <a:lvl1pPr>
              <a:defRPr sz="18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83631770-7988-4D4D-BC47-0443DF617A2B}"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151"/>
            <a:ext cx="4572363" cy="403383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5651499" y="1200151"/>
            <a:ext cx="3133725" cy="4033837"/>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2" name="Grafik 11" descr="Ein Bild, das dunkel, Schild, Laptop, Raum enthält.&#10;&#10;Automatisch generierte Beschreibung">
            <a:extLst>
              <a:ext uri="{FF2B5EF4-FFF2-40B4-BE49-F238E27FC236}">
                <a16:creationId xmlns:a16="http://schemas.microsoft.com/office/drawing/2014/main" id="{1DAD73AD-7F8C-4F30-A888-012AEA02C31B}"/>
              </a:ext>
            </a:extLst>
          </p:cNvPr>
          <p:cNvPicPr>
            <a:picLocks noChangeAspect="1"/>
          </p:cNvPicPr>
          <p:nvPr>
            <p:custDataLst>
              <p:tags r:id="rId3"/>
            </p:custDataLst>
          </p:nvPr>
        </p:nvPicPr>
        <p:blipFill rotWithShape="1">
          <a:blip r:embed="rId6"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3597817378"/>
      </p:ext>
    </p:extLst>
  </p:cSld>
  <p:clrMapOvr>
    <a:masterClrMapping/>
  </p:clrMapOvr>
  <p:extLst>
    <p:ext uri="{DCECCB84-F9BA-43D5-87BE-67443E8EF086}">
      <p15:sldGuideLst xmlns:p15="http://schemas.microsoft.com/office/powerpoint/2012/main">
        <p15:guide id="1" pos="3107" userDrawn="1">
          <p15:clr>
            <a:srgbClr val="FBAE40"/>
          </p15:clr>
        </p15:guide>
        <p15:guide id="2" pos="35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in Inhalt und schmales Motiv">
    <p:spTree>
      <p:nvGrpSpPr>
        <p:cNvPr id="1" name=""/>
        <p:cNvGrpSpPr/>
        <p:nvPr/>
      </p:nvGrpSpPr>
      <p:grpSpPr>
        <a:xfrm>
          <a:off x="0" y="0"/>
          <a:ext cx="0" cy="0"/>
          <a:chOff x="0" y="0"/>
          <a:chExt cx="0" cy="0"/>
        </a:xfrm>
      </p:grpSpPr>
      <p:pic>
        <p:nvPicPr>
          <p:cNvPr id="8" name="Grafik 7" descr="Ein Bild, das Screenshot enthält.&#10;&#10;Automatisch generierte Beschreibung" hidden="1">
            <a:extLst>
              <a:ext uri="{FF2B5EF4-FFF2-40B4-BE49-F238E27FC236}">
                <a16:creationId xmlns:a16="http://schemas.microsoft.com/office/drawing/2014/main" id="{303A8F5D-B1F8-462A-9464-057F1D86D5B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a:xfrm>
            <a:off x="360000" y="373063"/>
            <a:ext cx="4572363" cy="540000"/>
          </a:xfrm>
        </p:spPr>
        <p:txBody>
          <a:bodyPr/>
          <a:lstStyle>
            <a:lvl1pPr>
              <a:defRPr sz="1800"/>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8DA357E6-5FF4-414B-A4D2-A3EC54EF6933}"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612"/>
            <a:ext cx="4572363" cy="40333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3BBEF619-5B0F-4C05-97E9-298C9EC2CADC}"/>
              </a:ext>
            </a:extLst>
          </p:cNvPr>
          <p:cNvSpPr>
            <a:spLocks noGrp="1"/>
          </p:cNvSpPr>
          <p:nvPr>
            <p:ph type="pic" sz="quarter" idx="14"/>
          </p:nvPr>
        </p:nvSpPr>
        <p:spPr bwMode="gray">
          <a:xfrm>
            <a:off x="5219339" y="0"/>
            <a:ext cx="3924662" cy="5715000"/>
          </a:xfrm>
        </p:spPr>
        <p:txBody>
          <a:bodyPr/>
          <a:lstStyle/>
          <a:p>
            <a:r>
              <a:rPr lang="de-DE"/>
              <a:t>Bild durch Klicken auf Symbol hinzufügen</a:t>
            </a:r>
            <a:endParaRPr lang="de-DE" dirty="0"/>
          </a:p>
        </p:txBody>
      </p:sp>
      <p:sp>
        <p:nvSpPr>
          <p:cNvPr id="14" name="Textplatzhalter 13">
            <a:extLst>
              <a:ext uri="{FF2B5EF4-FFF2-40B4-BE49-F238E27FC236}">
                <a16:creationId xmlns:a16="http://schemas.microsoft.com/office/drawing/2014/main" id="{B836D25C-CF79-4379-950E-D14C75C0B07F}"/>
              </a:ext>
            </a:extLst>
          </p:cNvPr>
          <p:cNvSpPr>
            <a:spLocks noGrp="1"/>
          </p:cNvSpPr>
          <p:nvPr>
            <p:ph type="body" sz="quarter" idx="15"/>
            <p:custDataLst>
              <p:tags r:id="rId2"/>
            </p:custDataLst>
          </p:nvPr>
        </p:nvSpPr>
        <p:spPr bwMode="gray">
          <a:xfrm>
            <a:off x="8186737" y="5252015"/>
            <a:ext cx="738968" cy="468000"/>
          </a:xfrm>
          <a:blipFill dpi="0" rotWithShape="1">
            <a:blip r:embed="rId5">
              <a:alphaModFix/>
            </a:blip>
            <a:srcRect/>
            <a:stretch>
              <a:fillRect/>
            </a:stretch>
          </a:blipFill>
        </p:spPr>
        <p:txBody>
          <a:bodyPr/>
          <a:lstStyle>
            <a:lvl1pPr>
              <a:defRPr sz="100">
                <a:noFill/>
              </a:defRPr>
            </a:lvl1pPr>
          </a:lstStyle>
          <a:p>
            <a:pPr lvl="0"/>
            <a:r>
              <a:rPr lang="de-DE"/>
              <a:t>Mastertextformat bearbeiten</a:t>
            </a:r>
          </a:p>
        </p:txBody>
      </p:sp>
    </p:spTree>
    <p:extLst>
      <p:ext uri="{BB962C8B-B14F-4D97-AF65-F5344CB8AC3E}">
        <p14:creationId xmlns:p14="http://schemas.microsoft.com/office/powerpoint/2010/main" val="1521417183"/>
      </p:ext>
    </p:extLst>
  </p:cSld>
  <p:clrMapOvr>
    <a:masterClrMapping/>
  </p:clrMapOvr>
  <p:extLst>
    <p:ext uri="{DCECCB84-F9BA-43D5-87BE-67443E8EF086}">
      <p15:sldGuideLst xmlns:p15="http://schemas.microsoft.com/office/powerpoint/2012/main">
        <p15:guide id="1" pos="3107" userDrawn="1">
          <p15:clr>
            <a:srgbClr val="FBAE40"/>
          </p15:clr>
        </p15:guide>
        <p15:guide id="2" pos="3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piteltrenner, Weiß">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9999" y="373063"/>
            <a:ext cx="8425225" cy="1116745"/>
          </a:xfrm>
        </p:spPr>
        <p:txBody>
          <a:bodyPr anchor="b">
            <a:noAutofit/>
          </a:bodyPr>
          <a:lstStyle>
            <a:lvl1pPr>
              <a:defRPr sz="2400">
                <a:solidFill>
                  <a:schemeClr val="accent5"/>
                </a:solidFill>
              </a:defRPr>
            </a:lvl1pPr>
          </a:lstStyle>
          <a:p>
            <a:r>
              <a:rPr lang="de-DE"/>
              <a:t>Mastertitelformat bearbeiten</a:t>
            </a:r>
            <a:endParaRPr lang="de-DE" dirty="0"/>
          </a:p>
        </p:txBody>
      </p:sp>
      <p:sp>
        <p:nvSpPr>
          <p:cNvPr id="3" name="Text Placeholder 2"/>
          <p:cNvSpPr>
            <a:spLocks noGrp="1"/>
          </p:cNvSpPr>
          <p:nvPr>
            <p:ph type="body" idx="1"/>
          </p:nvPr>
        </p:nvSpPr>
        <p:spPr bwMode="gray">
          <a:xfrm>
            <a:off x="359999" y="1489808"/>
            <a:ext cx="8425225" cy="369332"/>
          </a:xfrm>
        </p:spPr>
        <p:txBody>
          <a:bodyPr wrap="square">
            <a:spAutoFit/>
          </a:bodyPr>
          <a:lstStyle>
            <a:lvl1pPr marL="0" indent="0">
              <a:lnSpc>
                <a:spcPct val="100000"/>
              </a:lnSpc>
              <a:spcBef>
                <a:spcPts val="0"/>
              </a:spcBef>
              <a:buNone/>
              <a:defRPr sz="24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bwMode="gray"/>
        <p:txBody>
          <a:bodyPr/>
          <a:lstStyle/>
          <a:p>
            <a:fld id="{A6B1C846-CE0E-457E-BDF6-246739306BF3}" type="datetime1">
              <a:rPr lang="de-DE" smtClean="0"/>
              <a:t>30.08.22</a:t>
            </a:fld>
            <a:endParaRPr lang="de-DE" dirty="0"/>
          </a:p>
        </p:txBody>
      </p:sp>
      <p:sp>
        <p:nvSpPr>
          <p:cNvPr id="5" name="Footer Placeholder 4"/>
          <p:cNvSpPr>
            <a:spLocks noGrp="1"/>
          </p:cNvSpPr>
          <p:nvPr>
            <p:ph type="ftr" sz="quarter" idx="11"/>
          </p:nvPr>
        </p:nvSpPr>
        <p:spPr bwMode="gray"/>
        <p:txBody>
          <a:bodyPr/>
          <a:lstStyle/>
          <a:p>
            <a:r>
              <a:rPr lang="de-DE"/>
              <a:t>P1_09_ZWEITGESPRÄCH PERSONALINSTRUMENT</a:t>
            </a:r>
            <a:endParaRPr lang="de-DE" dirty="0"/>
          </a:p>
        </p:txBody>
      </p:sp>
      <p:sp>
        <p:nvSpPr>
          <p:cNvPr id="6" name="Slide Number Placeholder 5"/>
          <p:cNvSpPr>
            <a:spLocks noGrp="1"/>
          </p:cNvSpPr>
          <p:nvPr>
            <p:ph type="sldNum" sz="quarter" idx="12"/>
          </p:nvPr>
        </p:nvSpPr>
        <p:spPr bwMode="gray"/>
        <p:txBody>
          <a:bodyPr/>
          <a:lstStyle/>
          <a:p>
            <a:fld id="{19214891-A90D-482A-B08A-59BEA405D4DE}" type="slidenum">
              <a:rPr lang="de-DE" smtClean="0"/>
              <a:t>‹Nr.›</a:t>
            </a:fld>
            <a:endParaRPr lang="de-DE" dirty="0"/>
          </a:p>
        </p:txBody>
      </p:sp>
    </p:spTree>
    <p:extLst>
      <p:ext uri="{BB962C8B-B14F-4D97-AF65-F5344CB8AC3E}">
        <p14:creationId xmlns:p14="http://schemas.microsoft.com/office/powerpoint/2010/main" val="22484242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wechselbarem Motiv ">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165AE73-1D38-4F74-8673-D849A8C995A9}"/>
              </a:ext>
            </a:extLst>
          </p:cNvPr>
          <p:cNvSpPr/>
          <p:nvPr>
            <p:custDataLst>
              <p:tags r:id="rId1"/>
            </p:custDataLst>
          </p:nvPr>
        </p:nvSpPr>
        <p:spPr bwMode="gray">
          <a:xfrm>
            <a:off x="0" y="1200150"/>
            <a:ext cx="5328000" cy="4514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a:solidFill>
                <a:schemeClr val="tx1"/>
              </a:solidFill>
            </a:endParaRPr>
          </a:p>
        </p:txBody>
      </p:sp>
      <p:sp>
        <p:nvSpPr>
          <p:cNvPr id="15" name="Bildplatzhalter 14">
            <a:extLst>
              <a:ext uri="{FF2B5EF4-FFF2-40B4-BE49-F238E27FC236}">
                <a16:creationId xmlns:a16="http://schemas.microsoft.com/office/drawing/2014/main" id="{AE6E6418-40A5-46DE-909A-E02EF1B371F9}"/>
              </a:ext>
            </a:extLst>
          </p:cNvPr>
          <p:cNvSpPr>
            <a:spLocks noGrp="1"/>
          </p:cNvSpPr>
          <p:nvPr>
            <p:ph type="pic" sz="quarter" idx="13" hasCustomPrompt="1"/>
          </p:nvPr>
        </p:nvSpPr>
        <p:spPr bwMode="gray">
          <a:xfrm>
            <a:off x="805" y="0"/>
            <a:ext cx="9142389" cy="5715000"/>
          </a:xfrm>
          <a:custGeom>
            <a:avLst/>
            <a:gdLst>
              <a:gd name="connsiteX0" fmla="*/ 0 w 9142389"/>
              <a:gd name="connsiteY0" fmla="*/ 0 h 5715000"/>
              <a:gd name="connsiteX1" fmla="*/ 9142389 w 9142389"/>
              <a:gd name="connsiteY1" fmla="*/ 0 h 5715000"/>
              <a:gd name="connsiteX2" fmla="*/ 9142389 w 9142389"/>
              <a:gd name="connsiteY2" fmla="*/ 5715000 h 5715000"/>
              <a:gd name="connsiteX3" fmla="*/ 5328402 w 9142389"/>
              <a:gd name="connsiteY3" fmla="*/ 5715000 h 5715000"/>
              <a:gd name="connsiteX4" fmla="*/ 5328402 w 9142389"/>
              <a:gd name="connsiteY4" fmla="*/ 1200149 h 5715000"/>
              <a:gd name="connsiteX5" fmla="*/ 0 w 9142389"/>
              <a:gd name="connsiteY5" fmla="*/ 1200149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2389" h="5715000">
                <a:moveTo>
                  <a:pt x="0" y="0"/>
                </a:moveTo>
                <a:lnTo>
                  <a:pt x="9142389" y="0"/>
                </a:lnTo>
                <a:lnTo>
                  <a:pt x="9142389" y="5715000"/>
                </a:lnTo>
                <a:lnTo>
                  <a:pt x="5328402" y="5715000"/>
                </a:lnTo>
                <a:lnTo>
                  <a:pt x="5328402" y="1200149"/>
                </a:lnTo>
                <a:lnTo>
                  <a:pt x="0" y="1200149"/>
                </a:lnTo>
                <a:close/>
              </a:path>
            </a:pathLst>
          </a:custGeom>
        </p:spPr>
        <p:txBody>
          <a:bodyPr wrap="square" tIns="396000">
            <a:noAutofit/>
          </a:bodyPr>
          <a:lstStyle>
            <a:lvl1pPr marL="0" marR="0" indent="0" algn="l" defTabSz="685800" rtl="0" eaLnBrk="1" fontAlgn="auto" latinLnBrk="0" hangingPunct="1">
              <a:lnSpc>
                <a:spcPct val="105000"/>
              </a:lnSpc>
              <a:spcBef>
                <a:spcPts val="600"/>
              </a:spcBef>
              <a:spcAft>
                <a:spcPts val="0"/>
              </a:spcAft>
              <a:buClrTx/>
              <a:buSzTx/>
              <a:buFontTx/>
              <a:buNone/>
              <a:tabLst/>
              <a:defRPr baseline="0"/>
            </a:lvl1pPr>
          </a:lstStyle>
          <a:p>
            <a:pPr marL="0" marR="0" lvl="0" indent="0" algn="ctr" defTabSz="685800" rtl="0" eaLnBrk="1" fontAlgn="auto" latinLnBrk="0" hangingPunct="1">
              <a:lnSpc>
                <a:spcPct val="105000"/>
              </a:lnSpc>
              <a:spcBef>
                <a:spcPts val="600"/>
              </a:spcBef>
              <a:spcAft>
                <a:spcPts val="0"/>
              </a:spcAft>
              <a:buClrTx/>
              <a:buSzTx/>
              <a:buFontTx/>
              <a:buNone/>
              <a:tabLst/>
              <a:defRPr/>
            </a:pPr>
            <a:r>
              <a:rPr lang="de-DE" sz="1400" dirty="0"/>
              <a:t>Zum Einfügen eines Motives (z.B. Firmenbild des Kunden)  Motiv-Platzhalter anklicken. </a:t>
            </a:r>
            <a:br>
              <a:rPr lang="de-DE" sz="1400" dirty="0"/>
            </a:br>
            <a:r>
              <a:rPr lang="de-DE" sz="1400" dirty="0"/>
              <a:t>Dann über Menü „Einfügen“ &gt; „Bilder“ ein Bild einfügen.</a:t>
            </a:r>
            <a:endParaRPr lang="de-DE" dirty="0"/>
          </a:p>
          <a:p>
            <a:endParaRPr lang="de-DE" dirty="0"/>
          </a:p>
        </p:txBody>
      </p:sp>
      <p:sp>
        <p:nvSpPr>
          <p:cNvPr id="3" name="Subtitle 2"/>
          <p:cNvSpPr>
            <a:spLocks noGrp="1"/>
          </p:cNvSpPr>
          <p:nvPr>
            <p:ph type="subTitle" idx="1" hasCustomPrompt="1"/>
          </p:nvPr>
        </p:nvSpPr>
        <p:spPr bwMode="gray">
          <a:xfrm>
            <a:off x="363512" y="3163863"/>
            <a:ext cx="4619968" cy="1289076"/>
          </a:xfrm>
        </p:spPr>
        <p:txBody>
          <a:bodyPr/>
          <a:lstStyle>
            <a:lvl1pPr marL="0" indent="0" algn="l">
              <a:lnSpc>
                <a:spcPct val="100000"/>
              </a:lnSpc>
              <a:spcBef>
                <a:spcPts val="0"/>
              </a:spcBef>
              <a:buNone/>
              <a:defRPr sz="2400" b="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63511" y="1565402"/>
            <a:ext cx="4620703" cy="144000"/>
          </a:xfrm>
        </p:spPr>
        <p:txBody>
          <a:bodyPr/>
          <a:lstStyle>
            <a:lvl1pPr marL="0" marR="0" indent="0" algn="l" defTabSz="685800" rtl="0" eaLnBrk="1" fontAlgn="auto" latinLnBrk="0" hangingPunct="1">
              <a:lnSpc>
                <a:spcPct val="105000"/>
              </a:lnSpc>
              <a:spcBef>
                <a:spcPts val="600"/>
              </a:spcBef>
              <a:spcAft>
                <a:spcPts val="0"/>
              </a:spcAft>
              <a:buClrTx/>
              <a:buSzTx/>
              <a:buFontTx/>
              <a:buNone/>
              <a:tabLst/>
              <a:defRPr sz="1200" b="0">
                <a:solidFill>
                  <a:schemeClr val="bg1"/>
                </a:solidFill>
              </a:defRPr>
            </a:lvl1pPr>
            <a:lvl2pPr>
              <a:defRPr sz="1200" b="0">
                <a:solidFill>
                  <a:schemeClr val="bg1"/>
                </a:solidFill>
              </a:defRPr>
            </a:lvl2pPr>
          </a:lstStyle>
          <a:p>
            <a:pPr marL="0" marR="0" lvl="0" indent="0" algn="l" defTabSz="685800" rtl="0" eaLnBrk="1" fontAlgn="auto" latinLnBrk="0" hangingPunct="1">
              <a:lnSpc>
                <a:spcPct val="105000"/>
              </a:lnSpc>
              <a:spcBef>
                <a:spcPts val="600"/>
              </a:spcBef>
              <a:spcAft>
                <a:spcPts val="0"/>
              </a:spcAft>
              <a:buClrTx/>
              <a:buSzTx/>
              <a:buFontTx/>
              <a:buNone/>
              <a:tabLst/>
              <a:defRPr/>
            </a:pPr>
            <a:r>
              <a:rPr lang="de-DE" dirty="0"/>
              <a:t>Ort, Datum, Referent/-in</a:t>
            </a:r>
          </a:p>
          <a:p>
            <a:pPr lvl="0"/>
            <a:endParaRPr lang="de-DE" dirty="0"/>
          </a:p>
          <a:p>
            <a:pPr lvl="1"/>
            <a:endParaRPr lang="de-DE" dirty="0"/>
          </a:p>
        </p:txBody>
      </p:sp>
      <p:sp>
        <p:nvSpPr>
          <p:cNvPr id="17" name="Title 1">
            <a:extLst>
              <a:ext uri="{FF2B5EF4-FFF2-40B4-BE49-F238E27FC236}">
                <a16:creationId xmlns:a16="http://schemas.microsoft.com/office/drawing/2014/main" id="{AB2510AA-62AF-4750-80CD-41D395F38A11}"/>
              </a:ext>
            </a:extLst>
          </p:cNvPr>
          <p:cNvSpPr>
            <a:spLocks noGrp="1"/>
          </p:cNvSpPr>
          <p:nvPr>
            <p:ph type="ctrTitle"/>
          </p:nvPr>
        </p:nvSpPr>
        <p:spPr bwMode="gray">
          <a:xfrm>
            <a:off x="363512" y="1795435"/>
            <a:ext cx="4619968" cy="1289077"/>
          </a:xfrm>
          <a:noFill/>
        </p:spPr>
        <p:txBody>
          <a:bodyPr lIns="0" rIns="0" bIns="0" anchor="b"/>
          <a:lstStyle>
            <a:lvl1pPr algn="l">
              <a:lnSpc>
                <a:spcPct val="100000"/>
              </a:lnSpc>
              <a:spcBef>
                <a:spcPts val="0"/>
              </a:spcBef>
              <a:defRPr sz="2400" b="1">
                <a:solidFill>
                  <a:srgbClr val="FFA500"/>
                </a:solidFill>
                <a:latin typeface="+mj-lt"/>
              </a:defRPr>
            </a:lvl1pPr>
          </a:lstStyle>
          <a:p>
            <a:r>
              <a:rPr lang="de-DE"/>
              <a:t>Mastertitelformat bearbeiten</a:t>
            </a:r>
            <a:endParaRPr lang="de-DE" dirty="0"/>
          </a:p>
        </p:txBody>
      </p:sp>
      <p:pic>
        <p:nvPicPr>
          <p:cNvPr id="11" name="Grafik 6">
            <a:extLst>
              <a:ext uri="{FF2B5EF4-FFF2-40B4-BE49-F238E27FC236}">
                <a16:creationId xmlns:a16="http://schemas.microsoft.com/office/drawing/2014/main" id="{F2842D5C-DCC3-204F-A372-4B9C208510CF}"/>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59603" y="5167916"/>
            <a:ext cx="1676305" cy="136411"/>
          </a:xfrm>
          <a:prstGeom prst="rect">
            <a:avLst/>
          </a:prstGeom>
        </p:spPr>
      </p:pic>
      <p:pic>
        <p:nvPicPr>
          <p:cNvPr id="12" name="Grafik 5" descr="Ein Bild, das Zeichnung enthält.&#10;&#10;Automatisch generierte Beschreibung">
            <a:extLst>
              <a:ext uri="{FF2B5EF4-FFF2-40B4-BE49-F238E27FC236}">
                <a16:creationId xmlns:a16="http://schemas.microsoft.com/office/drawing/2014/main" id="{B0075B29-C00E-E249-B75E-0ABA7D99E46E}"/>
              </a:ext>
            </a:extLst>
          </p:cNvPr>
          <p:cNvPicPr>
            <a:picLocks noChangeAspect="1"/>
          </p:cNvPicPr>
          <p:nvPr userDrawn="1">
            <p:custDataLst>
              <p:tags r:id="rId3"/>
            </p:custDataLst>
          </p:nvPr>
        </p:nvPicPr>
        <p:blipFill>
          <a:blip r:embed="rId6" cstate="hqprint">
            <a:extLst>
              <a:ext uri="{28A0092B-C50C-407E-A947-70E740481C1C}">
                <a14:useLocalDpi xmlns:a14="http://schemas.microsoft.com/office/drawing/2010/main" val="0"/>
              </a:ext>
            </a:extLst>
          </a:blip>
          <a:stretch>
            <a:fillRect/>
          </a:stretch>
        </p:blipFill>
        <p:spPr bwMode="gray">
          <a:xfrm>
            <a:off x="4446416" y="4484314"/>
            <a:ext cx="1722824" cy="1212057"/>
          </a:xfrm>
          <a:prstGeom prst="rect">
            <a:avLst/>
          </a:prstGeom>
        </p:spPr>
      </p:pic>
      <p:sp>
        <p:nvSpPr>
          <p:cNvPr id="13" name="Rechteck 12">
            <a:extLst>
              <a:ext uri="{FF2B5EF4-FFF2-40B4-BE49-F238E27FC236}">
                <a16:creationId xmlns:a16="http://schemas.microsoft.com/office/drawing/2014/main" id="{B5AD74EF-2FF9-4822-8612-2DF1A02BCEC7}"/>
              </a:ext>
            </a:extLst>
          </p:cNvPr>
          <p:cNvSpPr/>
          <p:nvPr userDrawn="1"/>
        </p:nvSpPr>
        <p:spPr>
          <a:xfrm>
            <a:off x="7515225" y="191747"/>
            <a:ext cx="1450020" cy="168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1000" dirty="0">
                <a:solidFill>
                  <a:schemeClr val="tx1"/>
                </a:solidFill>
              </a:rPr>
              <a:t>Kundenlogo einfügen</a:t>
            </a:r>
          </a:p>
        </p:txBody>
      </p:sp>
    </p:spTree>
    <p:extLst>
      <p:ext uri="{BB962C8B-B14F-4D97-AF65-F5344CB8AC3E}">
        <p14:creationId xmlns:p14="http://schemas.microsoft.com/office/powerpoint/2010/main" val="3628036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apiteltrenner,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2" name="Title 1"/>
          <p:cNvSpPr>
            <a:spLocks noGrp="1"/>
          </p:cNvSpPr>
          <p:nvPr>
            <p:ph type="title"/>
          </p:nvPr>
        </p:nvSpPr>
        <p:spPr bwMode="gray">
          <a:xfrm>
            <a:off x="359999" y="373062"/>
            <a:ext cx="8425225" cy="1116717"/>
          </a:xfrm>
        </p:spPr>
        <p:txBody>
          <a:bodyPr anchor="b">
            <a:noAutofit/>
          </a:bodyPr>
          <a:lstStyle>
            <a:lvl1pPr>
              <a:defRPr sz="2400">
                <a:solidFill>
                  <a:schemeClr val="accent5"/>
                </a:solidFill>
              </a:defRPr>
            </a:lvl1pPr>
          </a:lstStyle>
          <a:p>
            <a:r>
              <a:rPr lang="de-DE"/>
              <a:t>Mastertitelformat bearbeiten</a:t>
            </a:r>
            <a:endParaRPr lang="de-DE" dirty="0"/>
          </a:p>
        </p:txBody>
      </p:sp>
      <p:sp>
        <p:nvSpPr>
          <p:cNvPr id="3" name="Text Placeholder 2"/>
          <p:cNvSpPr>
            <a:spLocks noGrp="1"/>
          </p:cNvSpPr>
          <p:nvPr>
            <p:ph type="body" idx="1"/>
          </p:nvPr>
        </p:nvSpPr>
        <p:spPr bwMode="gray">
          <a:xfrm>
            <a:off x="359999" y="1489779"/>
            <a:ext cx="8425225" cy="369332"/>
          </a:xfrm>
        </p:spPr>
        <p:txBody>
          <a:bodyPr wrap="square">
            <a:spAutoFit/>
          </a:bodyPr>
          <a:lstStyle>
            <a:lvl1pPr marL="0" indent="0">
              <a:lnSpc>
                <a:spcPct val="100000"/>
              </a:lnSpc>
              <a:spcBef>
                <a:spcPts val="0"/>
              </a:spcBef>
              <a:buNone/>
              <a:defRPr sz="24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bwMode="gray"/>
        <p:txBody>
          <a:bodyPr/>
          <a:lstStyle/>
          <a:p>
            <a:fld id="{2B584668-E6DE-42FD-9FCD-8C4FCD193AF6}" type="datetime1">
              <a:rPr lang="de-DE" smtClean="0"/>
              <a:t>30.08.22</a:t>
            </a:fld>
            <a:endParaRPr lang="de-DE" dirty="0"/>
          </a:p>
        </p:txBody>
      </p:sp>
      <p:sp>
        <p:nvSpPr>
          <p:cNvPr id="5" name="Footer Placeholder 4"/>
          <p:cNvSpPr>
            <a:spLocks noGrp="1"/>
          </p:cNvSpPr>
          <p:nvPr>
            <p:ph type="ftr" sz="quarter" idx="11"/>
          </p:nvPr>
        </p:nvSpPr>
        <p:spPr bwMode="gray"/>
        <p:txBody>
          <a:bodyPr/>
          <a:lstStyle/>
          <a:p>
            <a:r>
              <a:rPr lang="de-DE"/>
              <a:t>P1_09_ZWEITGESPRÄCH PERSONALINSTRUMENT</a:t>
            </a:r>
            <a:endParaRPr lang="de-DE" dirty="0"/>
          </a:p>
        </p:txBody>
      </p:sp>
      <p:sp>
        <p:nvSpPr>
          <p:cNvPr id="6" name="Slide Number Placeholder 5"/>
          <p:cNvSpPr>
            <a:spLocks noGrp="1"/>
          </p:cNvSpPr>
          <p:nvPr>
            <p:ph type="sldNum" sz="quarter" idx="12"/>
          </p:nvPr>
        </p:nvSpPr>
        <p:spPr bwMode="gray"/>
        <p:txBody>
          <a:bodyPr/>
          <a:lstStyle/>
          <a:p>
            <a:fld id="{19214891-A90D-482A-B08A-59BEA405D4DE}" type="slidenum">
              <a:rPr lang="de-DE" smtClean="0"/>
              <a:t>‹Nr.›</a:t>
            </a:fld>
            <a:endParaRPr lang="de-DE" dirty="0"/>
          </a:p>
        </p:txBody>
      </p:sp>
      <p:pic>
        <p:nvPicPr>
          <p:cNvPr id="10" name="Grafik 9" descr="Ein Bild, das dunkel, Schild, Laptop, Raum enthält.&#10;&#10;Automatisch generierte Beschreibung">
            <a:extLst>
              <a:ext uri="{FF2B5EF4-FFF2-40B4-BE49-F238E27FC236}">
                <a16:creationId xmlns:a16="http://schemas.microsoft.com/office/drawing/2014/main" id="{ED844DBF-B935-4D10-8F46-CC02F58229CD}"/>
              </a:ext>
            </a:extLst>
          </p:cNvPr>
          <p:cNvPicPr>
            <a:picLocks noChangeAspect="1"/>
          </p:cNvPicPr>
          <p:nvPr>
            <p:custDataLst>
              <p:tags r:id="rId2"/>
            </p:custDataLst>
          </p:nvPr>
        </p:nvPicPr>
        <p:blipFill rotWithShape="1">
          <a:blip r:embed="rId4"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151942992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apiteltrenner,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2" name="Title 1"/>
          <p:cNvSpPr>
            <a:spLocks noGrp="1"/>
          </p:cNvSpPr>
          <p:nvPr>
            <p:ph type="title"/>
          </p:nvPr>
        </p:nvSpPr>
        <p:spPr bwMode="gray">
          <a:xfrm>
            <a:off x="358775" y="373063"/>
            <a:ext cx="8426449" cy="1116746"/>
          </a:xfrm>
        </p:spPr>
        <p:txBody>
          <a:bodyPr anchor="b">
            <a:noAutofit/>
          </a:bodyPr>
          <a:lstStyle>
            <a:lvl1pPr>
              <a:defRPr sz="2400">
                <a:solidFill>
                  <a:srgbClr val="FFA500"/>
                </a:solidFill>
              </a:defRPr>
            </a:lvl1pPr>
          </a:lstStyle>
          <a:p>
            <a:r>
              <a:rPr lang="de-DE"/>
              <a:t>Mastertitelformat bearbeiten</a:t>
            </a:r>
            <a:endParaRPr lang="de-DE" dirty="0"/>
          </a:p>
        </p:txBody>
      </p:sp>
      <p:sp>
        <p:nvSpPr>
          <p:cNvPr id="3" name="Text Placeholder 2"/>
          <p:cNvSpPr>
            <a:spLocks noGrp="1"/>
          </p:cNvSpPr>
          <p:nvPr>
            <p:ph type="body" idx="1"/>
          </p:nvPr>
        </p:nvSpPr>
        <p:spPr bwMode="gray">
          <a:xfrm>
            <a:off x="358775" y="1489809"/>
            <a:ext cx="8425225" cy="369332"/>
          </a:xfrm>
        </p:spPr>
        <p:txBody>
          <a:bodyPr wrap="square">
            <a:spAutoFit/>
          </a:bodyPr>
          <a:lstStyle>
            <a:lvl1pPr marL="0" indent="0">
              <a:lnSpc>
                <a:spcPct val="100000"/>
              </a:lnSpc>
              <a:spcBef>
                <a:spcPts val="0"/>
              </a:spcBef>
              <a:buNone/>
              <a:defRPr sz="24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25413589-E7E4-4AAB-81EB-3C614CF5D8B0}" type="datetime1">
              <a:rPr lang="de-DE" smtClean="0"/>
              <a:t>30.08.22</a:t>
            </a:fld>
            <a:endParaRPr lang="de-DE"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de-DE"/>
              <a:t>P1_09_ZWEITGESPRÄCH PERSONALINSTRUMENT</a:t>
            </a:r>
            <a:endParaRPr lang="de-DE" dirty="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19214891-A90D-482A-B08A-59BEA405D4DE}" type="slidenum">
              <a:rPr lang="de-DE" smtClean="0"/>
              <a:pPr/>
              <a:t>‹Nr.›</a:t>
            </a:fld>
            <a:endParaRPr lang="de-DE" dirty="0"/>
          </a:p>
        </p:txBody>
      </p:sp>
      <p:pic>
        <p:nvPicPr>
          <p:cNvPr id="11" name="Grafik 10">
            <a:extLst>
              <a:ext uri="{FF2B5EF4-FFF2-40B4-BE49-F238E27FC236}">
                <a16:creationId xmlns:a16="http://schemas.microsoft.com/office/drawing/2014/main" id="{5B9C7428-4CE7-4522-8BB4-7EC00E7C6357}"/>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p:blipFill>
        <p:spPr bwMode="gray">
          <a:xfrm>
            <a:off x="8186737" y="5252501"/>
            <a:ext cx="738968" cy="467027"/>
          </a:xfrm>
          <a:prstGeom prst="rect">
            <a:avLst/>
          </a:prstGeom>
        </p:spPr>
      </p:pic>
    </p:spTree>
    <p:extLst>
      <p:ext uri="{BB962C8B-B14F-4D97-AF65-F5344CB8AC3E}">
        <p14:creationId xmlns:p14="http://schemas.microsoft.com/office/powerpoint/2010/main" val="21811250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E1AE198-AC0F-4933-B828-B0DACBE353CD}"/>
              </a:ext>
            </a:extLst>
          </p:cNvPr>
          <p:cNvSpPr>
            <a:spLocks noGrp="1"/>
          </p:cNvSpPr>
          <p:nvPr>
            <p:ph type="dt" sz="half" idx="10"/>
          </p:nvPr>
        </p:nvSpPr>
        <p:spPr bwMode="gray"/>
        <p:txBody>
          <a:bodyPr/>
          <a:lstStyle/>
          <a:p>
            <a:fld id="{B06E2BC9-04CA-427A-AE3E-55F413EBA9F5}" type="datetime1">
              <a:rPr lang="de-DE" smtClean="0"/>
              <a:t>30.08.22</a:t>
            </a:fld>
            <a:endParaRPr lang="de-DE" dirty="0"/>
          </a:p>
        </p:txBody>
      </p:sp>
      <p:sp>
        <p:nvSpPr>
          <p:cNvPr id="4" name="Fußzeilenplatzhalter 3">
            <a:extLst>
              <a:ext uri="{FF2B5EF4-FFF2-40B4-BE49-F238E27FC236}">
                <a16:creationId xmlns:a16="http://schemas.microsoft.com/office/drawing/2014/main" id="{890234F3-D335-457E-A097-2EC9C2B5FECF}"/>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28766199-F7BD-4F31-8B62-FAC73C98D9FB}"/>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Tree>
    <p:extLst>
      <p:ext uri="{BB962C8B-B14F-4D97-AF65-F5344CB8AC3E}">
        <p14:creationId xmlns:p14="http://schemas.microsoft.com/office/powerpoint/2010/main" val="2019139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ontaktfolie, Weiß">
    <p:spTree>
      <p:nvGrpSpPr>
        <p:cNvPr id="1" name=""/>
        <p:cNvGrpSpPr/>
        <p:nvPr/>
      </p:nvGrpSpPr>
      <p:grpSpPr>
        <a:xfrm>
          <a:off x="0" y="0"/>
          <a:ext cx="0" cy="0"/>
          <a:chOff x="0" y="0"/>
          <a:chExt cx="0" cy="0"/>
        </a:xfrm>
      </p:grpSpPr>
      <p:sp>
        <p:nvSpPr>
          <p:cNvPr id="19" name="Bildplatzhalter 18">
            <a:extLst>
              <a:ext uri="{FF2B5EF4-FFF2-40B4-BE49-F238E27FC236}">
                <a16:creationId xmlns:a16="http://schemas.microsoft.com/office/drawing/2014/main" id="{8B250ADB-C436-4B92-8300-E5D3F62B1A57}"/>
              </a:ext>
            </a:extLst>
          </p:cNvPr>
          <p:cNvSpPr>
            <a:spLocks noGrp="1"/>
          </p:cNvSpPr>
          <p:nvPr>
            <p:ph type="pic" sz="quarter" idx="18"/>
          </p:nvPr>
        </p:nvSpPr>
        <p:spPr bwMode="gray">
          <a:xfrm>
            <a:off x="2220032" y="1200150"/>
            <a:ext cx="2280531" cy="2851738"/>
          </a:xfrm>
        </p:spPr>
        <p:txBody>
          <a:bodyPr/>
          <a:lstStyle/>
          <a:p>
            <a:r>
              <a:rPr lang="de-DE"/>
              <a:t>Bild durch Klicken auf Symbol hinzufügen</a:t>
            </a:r>
            <a:endParaRPr lang="de-DE" dirty="0"/>
          </a:p>
        </p:txBody>
      </p:sp>
      <p:sp>
        <p:nvSpPr>
          <p:cNvPr id="18" name="Textplatzhalter 11">
            <a:extLst>
              <a:ext uri="{FF2B5EF4-FFF2-40B4-BE49-F238E27FC236}">
                <a16:creationId xmlns:a16="http://schemas.microsoft.com/office/drawing/2014/main" id="{A9CE13CE-2146-4703-9884-C550DCC3598B}"/>
              </a:ext>
            </a:extLst>
          </p:cNvPr>
          <p:cNvSpPr>
            <a:spLocks noGrp="1"/>
          </p:cNvSpPr>
          <p:nvPr>
            <p:ph type="body" sz="quarter" idx="25" hasCustomPrompt="1"/>
          </p:nvPr>
        </p:nvSpPr>
        <p:spPr bwMode="gray">
          <a:xfrm>
            <a:off x="4791511" y="1648800"/>
            <a:ext cx="2430000" cy="443198"/>
          </a:xfrm>
        </p:spPr>
        <p:txBody>
          <a:bodyPr anchor="b" anchorCtr="0">
            <a:noAutofit/>
          </a:bodyPr>
          <a:lstStyle>
            <a:lvl1pPr>
              <a:lnSpc>
                <a:spcPct val="85000"/>
              </a:lnSpc>
              <a:spcBef>
                <a:spcPts val="300"/>
              </a:spcBef>
              <a:defRPr b="1">
                <a:solidFill>
                  <a:schemeClr val="tx1"/>
                </a:solidFill>
              </a:defRPr>
            </a:lvl1pPr>
          </a:lstStyle>
          <a:p>
            <a:pPr lvl="0"/>
            <a:r>
              <a:rPr lang="de-DE" dirty="0"/>
              <a:t>Vorname Nachname</a:t>
            </a:r>
          </a:p>
        </p:txBody>
      </p:sp>
      <p:sp>
        <p:nvSpPr>
          <p:cNvPr id="20" name="Textplatzhalter 11">
            <a:extLst>
              <a:ext uri="{FF2B5EF4-FFF2-40B4-BE49-F238E27FC236}">
                <a16:creationId xmlns:a16="http://schemas.microsoft.com/office/drawing/2014/main" id="{E567B277-46B0-4710-B7FC-7990A944EB64}"/>
              </a:ext>
            </a:extLst>
          </p:cNvPr>
          <p:cNvSpPr>
            <a:spLocks noGrp="1"/>
          </p:cNvSpPr>
          <p:nvPr>
            <p:ph type="body" sz="quarter" idx="26" hasCustomPrompt="1"/>
          </p:nvPr>
        </p:nvSpPr>
        <p:spPr bwMode="gray">
          <a:xfrm>
            <a:off x="4791511" y="2350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Straße und Hausnummer</a:t>
            </a:r>
          </a:p>
        </p:txBody>
      </p:sp>
      <p:sp>
        <p:nvSpPr>
          <p:cNvPr id="21" name="Textplatzhalter 11">
            <a:extLst>
              <a:ext uri="{FF2B5EF4-FFF2-40B4-BE49-F238E27FC236}">
                <a16:creationId xmlns:a16="http://schemas.microsoft.com/office/drawing/2014/main" id="{3D7FBDE9-9363-4CD6-9283-FF02F2BBB30B}"/>
              </a:ext>
            </a:extLst>
          </p:cNvPr>
          <p:cNvSpPr>
            <a:spLocks noGrp="1"/>
          </p:cNvSpPr>
          <p:nvPr>
            <p:ph type="body" sz="quarter" idx="27" hasCustomPrompt="1"/>
          </p:nvPr>
        </p:nvSpPr>
        <p:spPr bwMode="gray">
          <a:xfrm>
            <a:off x="4791511" y="2602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PLZ Stadt</a:t>
            </a:r>
          </a:p>
        </p:txBody>
      </p:sp>
      <p:sp>
        <p:nvSpPr>
          <p:cNvPr id="22" name="Textplatzhalter 11">
            <a:extLst>
              <a:ext uri="{FF2B5EF4-FFF2-40B4-BE49-F238E27FC236}">
                <a16:creationId xmlns:a16="http://schemas.microsoft.com/office/drawing/2014/main" id="{6CB66994-7109-4F84-BB5A-325940C430AF}"/>
              </a:ext>
            </a:extLst>
          </p:cNvPr>
          <p:cNvSpPr>
            <a:spLocks noGrp="1"/>
          </p:cNvSpPr>
          <p:nvPr>
            <p:ph type="body" sz="quarter" idx="28" hasCustomPrompt="1"/>
          </p:nvPr>
        </p:nvSpPr>
        <p:spPr bwMode="gray">
          <a:xfrm>
            <a:off x="4791511" y="3358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Internet Adresse</a:t>
            </a:r>
          </a:p>
        </p:txBody>
      </p:sp>
      <p:sp>
        <p:nvSpPr>
          <p:cNvPr id="23" name="Textplatzhalter 11">
            <a:extLst>
              <a:ext uri="{FF2B5EF4-FFF2-40B4-BE49-F238E27FC236}">
                <a16:creationId xmlns:a16="http://schemas.microsoft.com/office/drawing/2014/main" id="{58395F6C-BE23-4908-BA5F-E04CD1EC3DC1}"/>
              </a:ext>
            </a:extLst>
          </p:cNvPr>
          <p:cNvSpPr>
            <a:spLocks noGrp="1"/>
          </p:cNvSpPr>
          <p:nvPr>
            <p:ph type="body" sz="quarter" idx="29" hasCustomPrompt="1"/>
          </p:nvPr>
        </p:nvSpPr>
        <p:spPr bwMode="gray">
          <a:xfrm>
            <a:off x="4791511" y="3106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E-Mail</a:t>
            </a:r>
          </a:p>
        </p:txBody>
      </p:sp>
      <p:sp>
        <p:nvSpPr>
          <p:cNvPr id="24" name="Textplatzhalter 11">
            <a:extLst>
              <a:ext uri="{FF2B5EF4-FFF2-40B4-BE49-F238E27FC236}">
                <a16:creationId xmlns:a16="http://schemas.microsoft.com/office/drawing/2014/main" id="{903448DD-6C0A-43DB-BB31-902D1A7B1989}"/>
              </a:ext>
            </a:extLst>
          </p:cNvPr>
          <p:cNvSpPr>
            <a:spLocks noGrp="1"/>
          </p:cNvSpPr>
          <p:nvPr>
            <p:ph type="body" sz="quarter" idx="30" hasCustomPrompt="1"/>
          </p:nvPr>
        </p:nvSpPr>
        <p:spPr bwMode="gray">
          <a:xfrm>
            <a:off x="4791511" y="2854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Telefon</a:t>
            </a:r>
          </a:p>
        </p:txBody>
      </p:sp>
      <p:sp>
        <p:nvSpPr>
          <p:cNvPr id="2" name="Titel 1">
            <a:extLst>
              <a:ext uri="{FF2B5EF4-FFF2-40B4-BE49-F238E27FC236}">
                <a16:creationId xmlns:a16="http://schemas.microsoft.com/office/drawing/2014/main" id="{8863252C-C85D-4CA0-961E-47881E7E7F5B}"/>
              </a:ext>
            </a:extLst>
          </p:cNvPr>
          <p:cNvSpPr>
            <a:spLocks noGrp="1"/>
          </p:cNvSpPr>
          <p:nvPr>
            <p:ph type="title" hasCustomPrompt="1"/>
          </p:nvPr>
        </p:nvSpPr>
        <p:spPr bwMode="gray">
          <a:xfrm>
            <a:off x="360000" y="373063"/>
            <a:ext cx="8424000" cy="540000"/>
          </a:xfrm>
        </p:spPr>
        <p:txBody>
          <a:bodyPr/>
          <a:lstStyle>
            <a:lvl1pPr>
              <a:defRPr>
                <a:solidFill>
                  <a:schemeClr val="tx1"/>
                </a:solidFill>
              </a:defRPr>
            </a:lvl1pPr>
          </a:lstStyle>
          <a:p>
            <a:r>
              <a:rPr lang="de-DE" dirty="0"/>
              <a:t>Ihr Ansprechpartner</a:t>
            </a:r>
          </a:p>
        </p:txBody>
      </p:sp>
      <p:pic>
        <p:nvPicPr>
          <p:cNvPr id="14" name="Grafik 6">
            <a:extLst>
              <a:ext uri="{FF2B5EF4-FFF2-40B4-BE49-F238E27FC236}">
                <a16:creationId xmlns:a16="http://schemas.microsoft.com/office/drawing/2014/main" id="{AB5C72A4-F7A7-004F-8D38-2190538A447C}"/>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5" name="Grafik 5">
            <a:extLst>
              <a:ext uri="{FF2B5EF4-FFF2-40B4-BE49-F238E27FC236}">
                <a16:creationId xmlns:a16="http://schemas.microsoft.com/office/drawing/2014/main" id="{9CF4FF1D-988C-A941-A8F5-9744FCDDEF03}"/>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2946769412"/>
      </p:ext>
    </p:extLst>
  </p:cSld>
  <p:clrMapOvr>
    <a:masterClrMapping/>
  </p:clrMapOvr>
  <p:extLst>
    <p:ext uri="{DCECCB84-F9BA-43D5-87BE-67443E8EF086}">
      <p15:sldGuideLst xmlns:p15="http://schemas.microsoft.com/office/powerpoint/2012/main">
        <p15:guide id="1" pos="2835">
          <p15:clr>
            <a:srgbClr val="FBAE40"/>
          </p15:clr>
        </p15:guide>
        <p15:guide id="2" pos="30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ontaktfolie,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19" name="Bildplatzhalter 18">
            <a:extLst>
              <a:ext uri="{FF2B5EF4-FFF2-40B4-BE49-F238E27FC236}">
                <a16:creationId xmlns:a16="http://schemas.microsoft.com/office/drawing/2014/main" id="{8B250ADB-C436-4B92-8300-E5D3F62B1A57}"/>
              </a:ext>
            </a:extLst>
          </p:cNvPr>
          <p:cNvSpPr>
            <a:spLocks noGrp="1"/>
          </p:cNvSpPr>
          <p:nvPr>
            <p:ph type="pic" sz="quarter" idx="18"/>
          </p:nvPr>
        </p:nvSpPr>
        <p:spPr bwMode="gray">
          <a:xfrm>
            <a:off x="2220032" y="1200150"/>
            <a:ext cx="2280531" cy="2851738"/>
          </a:xfrm>
        </p:spPr>
        <p:txBody>
          <a:bodyPr/>
          <a:lstStyle/>
          <a:p>
            <a:r>
              <a:rPr lang="de-DE"/>
              <a:t>Bild durch Klicken auf Symbol hinzufügen</a:t>
            </a:r>
            <a:endParaRPr lang="de-DE" dirty="0"/>
          </a:p>
        </p:txBody>
      </p:sp>
      <p:sp>
        <p:nvSpPr>
          <p:cNvPr id="18" name="Textplatzhalter 11">
            <a:extLst>
              <a:ext uri="{FF2B5EF4-FFF2-40B4-BE49-F238E27FC236}">
                <a16:creationId xmlns:a16="http://schemas.microsoft.com/office/drawing/2014/main" id="{A9CE13CE-2146-4703-9884-C550DCC3598B}"/>
              </a:ext>
            </a:extLst>
          </p:cNvPr>
          <p:cNvSpPr>
            <a:spLocks noGrp="1"/>
          </p:cNvSpPr>
          <p:nvPr>
            <p:ph type="body" sz="quarter" idx="25" hasCustomPrompt="1"/>
          </p:nvPr>
        </p:nvSpPr>
        <p:spPr bwMode="gray">
          <a:xfrm>
            <a:off x="4791511" y="1648800"/>
            <a:ext cx="2430000" cy="443198"/>
          </a:xfrm>
        </p:spPr>
        <p:txBody>
          <a:bodyPr anchor="b" anchorCtr="0">
            <a:noAutofit/>
          </a:bodyPr>
          <a:lstStyle>
            <a:lvl1pPr>
              <a:lnSpc>
                <a:spcPct val="85000"/>
              </a:lnSpc>
              <a:spcBef>
                <a:spcPts val="300"/>
              </a:spcBef>
              <a:defRPr b="1">
                <a:solidFill>
                  <a:schemeClr val="tx1"/>
                </a:solidFill>
              </a:defRPr>
            </a:lvl1pPr>
          </a:lstStyle>
          <a:p>
            <a:pPr lvl="0"/>
            <a:r>
              <a:rPr lang="de-DE" dirty="0"/>
              <a:t>Vorname Nachname</a:t>
            </a:r>
          </a:p>
        </p:txBody>
      </p:sp>
      <p:sp>
        <p:nvSpPr>
          <p:cNvPr id="20" name="Textplatzhalter 11">
            <a:extLst>
              <a:ext uri="{FF2B5EF4-FFF2-40B4-BE49-F238E27FC236}">
                <a16:creationId xmlns:a16="http://schemas.microsoft.com/office/drawing/2014/main" id="{E567B277-46B0-4710-B7FC-7990A944EB64}"/>
              </a:ext>
            </a:extLst>
          </p:cNvPr>
          <p:cNvSpPr>
            <a:spLocks noGrp="1"/>
          </p:cNvSpPr>
          <p:nvPr>
            <p:ph type="body" sz="quarter" idx="26" hasCustomPrompt="1"/>
          </p:nvPr>
        </p:nvSpPr>
        <p:spPr bwMode="gray">
          <a:xfrm>
            <a:off x="4791511" y="2350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Straße und Hausnummer</a:t>
            </a:r>
          </a:p>
        </p:txBody>
      </p:sp>
      <p:sp>
        <p:nvSpPr>
          <p:cNvPr id="21" name="Textplatzhalter 11">
            <a:extLst>
              <a:ext uri="{FF2B5EF4-FFF2-40B4-BE49-F238E27FC236}">
                <a16:creationId xmlns:a16="http://schemas.microsoft.com/office/drawing/2014/main" id="{3D7FBDE9-9363-4CD6-9283-FF02F2BBB30B}"/>
              </a:ext>
            </a:extLst>
          </p:cNvPr>
          <p:cNvSpPr>
            <a:spLocks noGrp="1"/>
          </p:cNvSpPr>
          <p:nvPr>
            <p:ph type="body" sz="quarter" idx="27" hasCustomPrompt="1"/>
          </p:nvPr>
        </p:nvSpPr>
        <p:spPr bwMode="gray">
          <a:xfrm>
            <a:off x="4791511" y="2602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PLZ Stadt</a:t>
            </a:r>
          </a:p>
        </p:txBody>
      </p:sp>
      <p:sp>
        <p:nvSpPr>
          <p:cNvPr id="22" name="Textplatzhalter 11">
            <a:extLst>
              <a:ext uri="{FF2B5EF4-FFF2-40B4-BE49-F238E27FC236}">
                <a16:creationId xmlns:a16="http://schemas.microsoft.com/office/drawing/2014/main" id="{6CB66994-7109-4F84-BB5A-325940C430AF}"/>
              </a:ext>
            </a:extLst>
          </p:cNvPr>
          <p:cNvSpPr>
            <a:spLocks noGrp="1"/>
          </p:cNvSpPr>
          <p:nvPr>
            <p:ph type="body" sz="quarter" idx="28" hasCustomPrompt="1"/>
          </p:nvPr>
        </p:nvSpPr>
        <p:spPr bwMode="gray">
          <a:xfrm>
            <a:off x="4791511" y="3358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Internet Adresse</a:t>
            </a:r>
          </a:p>
        </p:txBody>
      </p:sp>
      <p:sp>
        <p:nvSpPr>
          <p:cNvPr id="23" name="Textplatzhalter 11">
            <a:extLst>
              <a:ext uri="{FF2B5EF4-FFF2-40B4-BE49-F238E27FC236}">
                <a16:creationId xmlns:a16="http://schemas.microsoft.com/office/drawing/2014/main" id="{58395F6C-BE23-4908-BA5F-E04CD1EC3DC1}"/>
              </a:ext>
            </a:extLst>
          </p:cNvPr>
          <p:cNvSpPr>
            <a:spLocks noGrp="1"/>
          </p:cNvSpPr>
          <p:nvPr>
            <p:ph type="body" sz="quarter" idx="29" hasCustomPrompt="1"/>
          </p:nvPr>
        </p:nvSpPr>
        <p:spPr bwMode="gray">
          <a:xfrm>
            <a:off x="4791511" y="3106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E-Mail</a:t>
            </a:r>
          </a:p>
        </p:txBody>
      </p:sp>
      <p:sp>
        <p:nvSpPr>
          <p:cNvPr id="24" name="Textplatzhalter 11">
            <a:extLst>
              <a:ext uri="{FF2B5EF4-FFF2-40B4-BE49-F238E27FC236}">
                <a16:creationId xmlns:a16="http://schemas.microsoft.com/office/drawing/2014/main" id="{903448DD-6C0A-43DB-BB31-902D1A7B1989}"/>
              </a:ext>
            </a:extLst>
          </p:cNvPr>
          <p:cNvSpPr>
            <a:spLocks noGrp="1"/>
          </p:cNvSpPr>
          <p:nvPr>
            <p:ph type="body" sz="quarter" idx="30" hasCustomPrompt="1"/>
          </p:nvPr>
        </p:nvSpPr>
        <p:spPr bwMode="gray">
          <a:xfrm>
            <a:off x="4791511" y="2854800"/>
            <a:ext cx="2430000" cy="156966"/>
          </a:xfrm>
        </p:spPr>
        <p:txBody>
          <a:bodyPr wrap="square" anchor="t" anchorCtr="0">
            <a:noAutofit/>
          </a:bodyPr>
          <a:lstStyle>
            <a:lvl1pPr>
              <a:lnSpc>
                <a:spcPct val="85000"/>
              </a:lnSpc>
              <a:spcBef>
                <a:spcPts val="600"/>
              </a:spcBef>
              <a:defRPr sz="1200">
                <a:solidFill>
                  <a:schemeClr val="tx1"/>
                </a:solidFill>
              </a:defRPr>
            </a:lvl1pPr>
          </a:lstStyle>
          <a:p>
            <a:pPr lvl="0"/>
            <a:r>
              <a:rPr lang="de-DE" dirty="0"/>
              <a:t>Telefon</a:t>
            </a:r>
          </a:p>
        </p:txBody>
      </p:sp>
      <p:sp>
        <p:nvSpPr>
          <p:cNvPr id="2" name="Titel 1">
            <a:extLst>
              <a:ext uri="{FF2B5EF4-FFF2-40B4-BE49-F238E27FC236}">
                <a16:creationId xmlns:a16="http://schemas.microsoft.com/office/drawing/2014/main" id="{8863252C-C85D-4CA0-961E-47881E7E7F5B}"/>
              </a:ext>
            </a:extLst>
          </p:cNvPr>
          <p:cNvSpPr>
            <a:spLocks noGrp="1"/>
          </p:cNvSpPr>
          <p:nvPr>
            <p:ph type="title" hasCustomPrompt="1"/>
          </p:nvPr>
        </p:nvSpPr>
        <p:spPr bwMode="gray">
          <a:xfrm>
            <a:off x="360000" y="373063"/>
            <a:ext cx="8424000" cy="540000"/>
          </a:xfrm>
        </p:spPr>
        <p:txBody>
          <a:bodyPr/>
          <a:lstStyle>
            <a:lvl1pPr>
              <a:defRPr>
                <a:solidFill>
                  <a:schemeClr val="tx1"/>
                </a:solidFill>
              </a:defRPr>
            </a:lvl1pPr>
          </a:lstStyle>
          <a:p>
            <a:r>
              <a:rPr lang="de-DE" dirty="0"/>
              <a:t>Ihr Ansprechpartner</a:t>
            </a:r>
          </a:p>
        </p:txBody>
      </p:sp>
      <p:pic>
        <p:nvPicPr>
          <p:cNvPr id="14" name="Grafik 6">
            <a:extLst>
              <a:ext uri="{FF2B5EF4-FFF2-40B4-BE49-F238E27FC236}">
                <a16:creationId xmlns:a16="http://schemas.microsoft.com/office/drawing/2014/main" id="{80C6A5A8-CADF-3B42-B416-D664153D89F9}"/>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5" name="Grafik 5">
            <a:extLst>
              <a:ext uri="{FF2B5EF4-FFF2-40B4-BE49-F238E27FC236}">
                <a16:creationId xmlns:a16="http://schemas.microsoft.com/office/drawing/2014/main" id="{3C05DD96-3EF7-5E4A-9E91-27EA2DDF165A}"/>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3410909538"/>
      </p:ext>
    </p:extLst>
  </p:cSld>
  <p:clrMapOvr>
    <a:masterClrMapping/>
  </p:clrMapOvr>
  <p:extLst>
    <p:ext uri="{DCECCB84-F9BA-43D5-87BE-67443E8EF086}">
      <p15:sldGuideLst xmlns:p15="http://schemas.microsoft.com/office/powerpoint/2012/main">
        <p15:guide id="1" pos="2835">
          <p15:clr>
            <a:srgbClr val="FBAE40"/>
          </p15:clr>
        </p15:guide>
        <p15:guide id="2" pos="30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ontakt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19" name="Bildplatzhalter 18">
            <a:extLst>
              <a:ext uri="{FF2B5EF4-FFF2-40B4-BE49-F238E27FC236}">
                <a16:creationId xmlns:a16="http://schemas.microsoft.com/office/drawing/2014/main" id="{8B250ADB-C436-4B92-8300-E5D3F62B1A57}"/>
              </a:ext>
            </a:extLst>
          </p:cNvPr>
          <p:cNvSpPr>
            <a:spLocks noGrp="1"/>
          </p:cNvSpPr>
          <p:nvPr>
            <p:ph type="pic" sz="quarter" idx="18"/>
          </p:nvPr>
        </p:nvSpPr>
        <p:spPr bwMode="gray">
          <a:xfrm>
            <a:off x="2220032" y="1200150"/>
            <a:ext cx="2280531" cy="2851738"/>
          </a:xfrm>
        </p:spPr>
        <p:txBody>
          <a:bodyPr/>
          <a:lstStyle/>
          <a:p>
            <a:r>
              <a:rPr lang="de-DE"/>
              <a:t>Bild durch Klicken auf Symbol hinzufügen</a:t>
            </a:r>
            <a:endParaRPr lang="de-DE" dirty="0"/>
          </a:p>
        </p:txBody>
      </p:sp>
      <p:sp>
        <p:nvSpPr>
          <p:cNvPr id="18" name="Textplatzhalter 11">
            <a:extLst>
              <a:ext uri="{FF2B5EF4-FFF2-40B4-BE49-F238E27FC236}">
                <a16:creationId xmlns:a16="http://schemas.microsoft.com/office/drawing/2014/main" id="{A9CE13CE-2146-4703-9884-C550DCC3598B}"/>
              </a:ext>
            </a:extLst>
          </p:cNvPr>
          <p:cNvSpPr>
            <a:spLocks noGrp="1"/>
          </p:cNvSpPr>
          <p:nvPr>
            <p:ph type="body" sz="quarter" idx="25" hasCustomPrompt="1"/>
          </p:nvPr>
        </p:nvSpPr>
        <p:spPr bwMode="gray">
          <a:xfrm>
            <a:off x="4791511" y="1648800"/>
            <a:ext cx="2430000" cy="443198"/>
          </a:xfrm>
        </p:spPr>
        <p:txBody>
          <a:bodyPr anchor="b" anchorCtr="0">
            <a:noAutofit/>
          </a:bodyPr>
          <a:lstStyle>
            <a:lvl1pPr>
              <a:lnSpc>
                <a:spcPct val="85000"/>
              </a:lnSpc>
              <a:spcBef>
                <a:spcPts val="300"/>
              </a:spcBef>
              <a:defRPr b="1">
                <a:solidFill>
                  <a:schemeClr val="bg1"/>
                </a:solidFill>
              </a:defRPr>
            </a:lvl1pPr>
          </a:lstStyle>
          <a:p>
            <a:pPr lvl="0"/>
            <a:r>
              <a:rPr lang="de-DE" dirty="0"/>
              <a:t>Vorname Nachname</a:t>
            </a:r>
          </a:p>
        </p:txBody>
      </p:sp>
      <p:sp>
        <p:nvSpPr>
          <p:cNvPr id="20" name="Textplatzhalter 11">
            <a:extLst>
              <a:ext uri="{FF2B5EF4-FFF2-40B4-BE49-F238E27FC236}">
                <a16:creationId xmlns:a16="http://schemas.microsoft.com/office/drawing/2014/main" id="{E567B277-46B0-4710-B7FC-7990A944EB64}"/>
              </a:ext>
            </a:extLst>
          </p:cNvPr>
          <p:cNvSpPr>
            <a:spLocks noGrp="1"/>
          </p:cNvSpPr>
          <p:nvPr>
            <p:ph type="body" sz="quarter" idx="26" hasCustomPrompt="1"/>
          </p:nvPr>
        </p:nvSpPr>
        <p:spPr bwMode="gray">
          <a:xfrm>
            <a:off x="4791511" y="2350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Straße und Hausnummer</a:t>
            </a:r>
          </a:p>
        </p:txBody>
      </p:sp>
      <p:sp>
        <p:nvSpPr>
          <p:cNvPr id="21" name="Textplatzhalter 11">
            <a:extLst>
              <a:ext uri="{FF2B5EF4-FFF2-40B4-BE49-F238E27FC236}">
                <a16:creationId xmlns:a16="http://schemas.microsoft.com/office/drawing/2014/main" id="{3D7FBDE9-9363-4CD6-9283-FF02F2BBB30B}"/>
              </a:ext>
            </a:extLst>
          </p:cNvPr>
          <p:cNvSpPr>
            <a:spLocks noGrp="1"/>
          </p:cNvSpPr>
          <p:nvPr>
            <p:ph type="body" sz="quarter" idx="27" hasCustomPrompt="1"/>
          </p:nvPr>
        </p:nvSpPr>
        <p:spPr bwMode="gray">
          <a:xfrm>
            <a:off x="4791511" y="2602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PLZ Stadt</a:t>
            </a:r>
          </a:p>
        </p:txBody>
      </p:sp>
      <p:sp>
        <p:nvSpPr>
          <p:cNvPr id="22" name="Textplatzhalter 11">
            <a:extLst>
              <a:ext uri="{FF2B5EF4-FFF2-40B4-BE49-F238E27FC236}">
                <a16:creationId xmlns:a16="http://schemas.microsoft.com/office/drawing/2014/main" id="{6CB66994-7109-4F84-BB5A-325940C430AF}"/>
              </a:ext>
            </a:extLst>
          </p:cNvPr>
          <p:cNvSpPr>
            <a:spLocks noGrp="1"/>
          </p:cNvSpPr>
          <p:nvPr>
            <p:ph type="body" sz="quarter" idx="28" hasCustomPrompt="1"/>
          </p:nvPr>
        </p:nvSpPr>
        <p:spPr bwMode="gray">
          <a:xfrm>
            <a:off x="4791511" y="3358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Internet Adresse</a:t>
            </a:r>
          </a:p>
        </p:txBody>
      </p:sp>
      <p:sp>
        <p:nvSpPr>
          <p:cNvPr id="23" name="Textplatzhalter 11">
            <a:extLst>
              <a:ext uri="{FF2B5EF4-FFF2-40B4-BE49-F238E27FC236}">
                <a16:creationId xmlns:a16="http://schemas.microsoft.com/office/drawing/2014/main" id="{58395F6C-BE23-4908-BA5F-E04CD1EC3DC1}"/>
              </a:ext>
            </a:extLst>
          </p:cNvPr>
          <p:cNvSpPr>
            <a:spLocks noGrp="1"/>
          </p:cNvSpPr>
          <p:nvPr>
            <p:ph type="body" sz="quarter" idx="29" hasCustomPrompt="1"/>
          </p:nvPr>
        </p:nvSpPr>
        <p:spPr bwMode="gray">
          <a:xfrm>
            <a:off x="4791511" y="3106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E-Mail</a:t>
            </a:r>
          </a:p>
        </p:txBody>
      </p:sp>
      <p:sp>
        <p:nvSpPr>
          <p:cNvPr id="24" name="Textplatzhalter 11">
            <a:extLst>
              <a:ext uri="{FF2B5EF4-FFF2-40B4-BE49-F238E27FC236}">
                <a16:creationId xmlns:a16="http://schemas.microsoft.com/office/drawing/2014/main" id="{903448DD-6C0A-43DB-BB31-902D1A7B1989}"/>
              </a:ext>
            </a:extLst>
          </p:cNvPr>
          <p:cNvSpPr>
            <a:spLocks noGrp="1"/>
          </p:cNvSpPr>
          <p:nvPr>
            <p:ph type="body" sz="quarter" idx="30" hasCustomPrompt="1"/>
          </p:nvPr>
        </p:nvSpPr>
        <p:spPr bwMode="gray">
          <a:xfrm>
            <a:off x="4791511" y="2854800"/>
            <a:ext cx="2430000" cy="156966"/>
          </a:xfrm>
        </p:spPr>
        <p:txBody>
          <a:bodyPr wrap="square" anchor="t" anchorCtr="0">
            <a:noAutofit/>
          </a:bodyPr>
          <a:lstStyle>
            <a:lvl1pPr>
              <a:lnSpc>
                <a:spcPct val="85000"/>
              </a:lnSpc>
              <a:spcBef>
                <a:spcPts val="600"/>
              </a:spcBef>
              <a:defRPr sz="1200">
                <a:solidFill>
                  <a:schemeClr val="bg1"/>
                </a:solidFill>
              </a:defRPr>
            </a:lvl1pPr>
          </a:lstStyle>
          <a:p>
            <a:pPr lvl="0"/>
            <a:r>
              <a:rPr lang="de-DE" dirty="0"/>
              <a:t>Telefon</a:t>
            </a:r>
          </a:p>
        </p:txBody>
      </p:sp>
      <p:sp>
        <p:nvSpPr>
          <p:cNvPr id="2" name="Titel 1">
            <a:extLst>
              <a:ext uri="{FF2B5EF4-FFF2-40B4-BE49-F238E27FC236}">
                <a16:creationId xmlns:a16="http://schemas.microsoft.com/office/drawing/2014/main" id="{8863252C-C85D-4CA0-961E-47881E7E7F5B}"/>
              </a:ext>
            </a:extLst>
          </p:cNvPr>
          <p:cNvSpPr>
            <a:spLocks noGrp="1"/>
          </p:cNvSpPr>
          <p:nvPr>
            <p:ph type="title" hasCustomPrompt="1"/>
          </p:nvPr>
        </p:nvSpPr>
        <p:spPr bwMode="gray">
          <a:xfrm>
            <a:off x="360000" y="373063"/>
            <a:ext cx="8424000" cy="540000"/>
          </a:xfrm>
        </p:spPr>
        <p:txBody>
          <a:bodyPr/>
          <a:lstStyle>
            <a:lvl1pPr>
              <a:defRPr>
                <a:solidFill>
                  <a:schemeClr val="bg1"/>
                </a:solidFill>
              </a:defRPr>
            </a:lvl1pPr>
          </a:lstStyle>
          <a:p>
            <a:r>
              <a:rPr lang="de-DE" dirty="0"/>
              <a:t>Ihr Ansprechpartner</a:t>
            </a:r>
          </a:p>
        </p:txBody>
      </p:sp>
      <p:pic>
        <p:nvPicPr>
          <p:cNvPr id="13" name="Grafik 6">
            <a:extLst>
              <a:ext uri="{FF2B5EF4-FFF2-40B4-BE49-F238E27FC236}">
                <a16:creationId xmlns:a16="http://schemas.microsoft.com/office/drawing/2014/main" id="{B67B3306-7ACB-5847-A895-CFBF89FEBA97}"/>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0"/>
          </a:xfrm>
          <a:prstGeom prst="rect">
            <a:avLst/>
          </a:prstGeom>
        </p:spPr>
      </p:pic>
      <p:pic>
        <p:nvPicPr>
          <p:cNvPr id="16" name="Grafik 5">
            <a:extLst>
              <a:ext uri="{FF2B5EF4-FFF2-40B4-BE49-F238E27FC236}">
                <a16:creationId xmlns:a16="http://schemas.microsoft.com/office/drawing/2014/main" id="{119C93A3-5DAB-524A-A10D-D86902A29B7C}"/>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6"/>
          </a:xfrm>
          <a:prstGeom prst="rect">
            <a:avLst/>
          </a:prstGeom>
        </p:spPr>
      </p:pic>
    </p:spTree>
    <p:extLst>
      <p:ext uri="{BB962C8B-B14F-4D97-AF65-F5344CB8AC3E}">
        <p14:creationId xmlns:p14="http://schemas.microsoft.com/office/powerpoint/2010/main" val="93698110"/>
      </p:ext>
    </p:extLst>
  </p:cSld>
  <p:clrMapOvr>
    <a:masterClrMapping/>
  </p:clrMapOvr>
  <p:extLst>
    <p:ext uri="{DCECCB84-F9BA-43D5-87BE-67443E8EF086}">
      <p15:sldGuideLst xmlns:p15="http://schemas.microsoft.com/office/powerpoint/2012/main">
        <p15:guide id="1" pos="2835">
          <p15:clr>
            <a:srgbClr val="FBAE40"/>
          </p15:clr>
        </p15:guide>
        <p15:guide id="2" pos="30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bschlussfolie, Weiß">
    <p:spTree>
      <p:nvGrpSpPr>
        <p:cNvPr id="1" name=""/>
        <p:cNvGrpSpPr/>
        <p:nvPr/>
      </p:nvGrpSpPr>
      <p:grpSpPr>
        <a:xfrm>
          <a:off x="0" y="0"/>
          <a:ext cx="0" cy="0"/>
          <a:chOff x="0" y="0"/>
          <a:chExt cx="0" cy="0"/>
        </a:xfrm>
      </p:grpSpPr>
      <p:sp>
        <p:nvSpPr>
          <p:cNvPr id="10" name="Textplatzhalter 2">
            <a:extLst>
              <a:ext uri="{FF2B5EF4-FFF2-40B4-BE49-F238E27FC236}">
                <a16:creationId xmlns:a16="http://schemas.microsoft.com/office/drawing/2014/main" id="{B7FE48E7-26B0-47A6-82D7-33600348C2C2}"/>
              </a:ext>
            </a:extLst>
          </p:cNvPr>
          <p:cNvSpPr>
            <a:spLocks noGrp="1"/>
          </p:cNvSpPr>
          <p:nvPr>
            <p:ph type="body" sz="quarter" idx="15" hasCustomPrompt="1"/>
          </p:nvPr>
        </p:nvSpPr>
        <p:spPr bwMode="gray">
          <a:xfrm>
            <a:off x="358774" y="1200150"/>
            <a:ext cx="7200000" cy="628968"/>
          </a:xfrm>
        </p:spPr>
        <p:txBody>
          <a:bodyPr/>
          <a:lstStyle>
            <a:lvl1pPr>
              <a:defRPr sz="2400" b="1"/>
            </a:lvl1pPr>
            <a:lvl2pPr>
              <a:defRPr sz="2400" b="1"/>
            </a:lvl2pPr>
          </a:lstStyle>
          <a:p>
            <a:pPr lvl="0"/>
            <a:r>
              <a:rPr lang="de-DE" dirty="0"/>
              <a:t>Feedback erwünscht!</a:t>
            </a:r>
          </a:p>
          <a:p>
            <a:pPr lvl="1"/>
            <a:endParaRPr lang="de-DE" dirty="0"/>
          </a:p>
        </p:txBody>
      </p:sp>
      <p:pic>
        <p:nvPicPr>
          <p:cNvPr id="5" name="Grafik 6">
            <a:extLst>
              <a:ext uri="{FF2B5EF4-FFF2-40B4-BE49-F238E27FC236}">
                <a16:creationId xmlns:a16="http://schemas.microsoft.com/office/drawing/2014/main" id="{989A6CDD-A6F8-BB4E-9504-921C2453B41E}"/>
              </a:ext>
            </a:extLst>
          </p:cNvPr>
          <p:cNvPicPr>
            <a:picLocks noChangeAsp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7" name="Grafik 5">
            <a:extLst>
              <a:ext uri="{FF2B5EF4-FFF2-40B4-BE49-F238E27FC236}">
                <a16:creationId xmlns:a16="http://schemas.microsoft.com/office/drawing/2014/main" id="{A9B9B681-2B16-E246-BCE9-7E186740A752}"/>
              </a:ext>
            </a:extLst>
          </p:cNvPr>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192423074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bschlussfolie,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3" name="Textplatzhalter 2">
            <a:extLst>
              <a:ext uri="{FF2B5EF4-FFF2-40B4-BE49-F238E27FC236}">
                <a16:creationId xmlns:a16="http://schemas.microsoft.com/office/drawing/2014/main" id="{FD036649-A7A2-4E1B-99A2-A9D5DA27BB5C}"/>
              </a:ext>
            </a:extLst>
          </p:cNvPr>
          <p:cNvSpPr>
            <a:spLocks noGrp="1"/>
          </p:cNvSpPr>
          <p:nvPr>
            <p:ph type="body" sz="quarter" idx="15" hasCustomPrompt="1"/>
          </p:nvPr>
        </p:nvSpPr>
        <p:spPr bwMode="gray">
          <a:xfrm>
            <a:off x="358774" y="1200150"/>
            <a:ext cx="7200000" cy="628968"/>
          </a:xfrm>
        </p:spPr>
        <p:txBody>
          <a:bodyPr/>
          <a:lstStyle>
            <a:lvl1pPr>
              <a:defRPr sz="2400" b="1"/>
            </a:lvl1pPr>
            <a:lvl2pPr>
              <a:defRPr sz="2400" b="1"/>
            </a:lvl2pPr>
          </a:lstStyle>
          <a:p>
            <a:pPr lvl="0"/>
            <a:r>
              <a:rPr lang="de-DE" dirty="0"/>
              <a:t>Feedback erwünscht!</a:t>
            </a:r>
          </a:p>
          <a:p>
            <a:pPr lvl="1"/>
            <a:endParaRPr lang="de-DE" dirty="0"/>
          </a:p>
        </p:txBody>
      </p:sp>
      <p:pic>
        <p:nvPicPr>
          <p:cNvPr id="7" name="Grafik 6">
            <a:extLst>
              <a:ext uri="{FF2B5EF4-FFF2-40B4-BE49-F238E27FC236}">
                <a16:creationId xmlns:a16="http://schemas.microsoft.com/office/drawing/2014/main" id="{5B5120E6-84B9-7449-BFFB-EC5B758EB302}"/>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9" name="Grafik 5">
            <a:extLst>
              <a:ext uri="{FF2B5EF4-FFF2-40B4-BE49-F238E27FC236}">
                <a16:creationId xmlns:a16="http://schemas.microsoft.com/office/drawing/2014/main" id="{AA6CC615-000F-CC4B-9EE0-454037DCCA47}"/>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116204212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bschluss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sp>
        <p:nvSpPr>
          <p:cNvPr id="11" name="Textplatzhalter 2">
            <a:extLst>
              <a:ext uri="{FF2B5EF4-FFF2-40B4-BE49-F238E27FC236}">
                <a16:creationId xmlns:a16="http://schemas.microsoft.com/office/drawing/2014/main" id="{7D780612-96BD-46D2-8521-F40704FFA700}"/>
              </a:ext>
            </a:extLst>
          </p:cNvPr>
          <p:cNvSpPr>
            <a:spLocks noGrp="1"/>
          </p:cNvSpPr>
          <p:nvPr>
            <p:ph type="body" sz="quarter" idx="15" hasCustomPrompt="1"/>
          </p:nvPr>
        </p:nvSpPr>
        <p:spPr bwMode="gray">
          <a:xfrm>
            <a:off x="358774" y="1200150"/>
            <a:ext cx="7200000" cy="628968"/>
          </a:xfrm>
        </p:spPr>
        <p:txBody>
          <a:bodyPr/>
          <a:lstStyle>
            <a:lvl1pPr>
              <a:defRPr sz="2400" b="1">
                <a:solidFill>
                  <a:schemeClr val="bg1"/>
                </a:solidFill>
              </a:defRPr>
            </a:lvl1pPr>
            <a:lvl2pPr>
              <a:defRPr sz="2400" b="1">
                <a:solidFill>
                  <a:schemeClr val="bg1"/>
                </a:solidFill>
              </a:defRPr>
            </a:lvl2pPr>
          </a:lstStyle>
          <a:p>
            <a:pPr lvl="0"/>
            <a:r>
              <a:rPr lang="de-DE" dirty="0"/>
              <a:t>Feedback erwünscht!</a:t>
            </a:r>
          </a:p>
          <a:p>
            <a:pPr lvl="1"/>
            <a:endParaRPr lang="de-DE" dirty="0"/>
          </a:p>
        </p:txBody>
      </p:sp>
      <p:pic>
        <p:nvPicPr>
          <p:cNvPr id="6" name="Grafik 6">
            <a:extLst>
              <a:ext uri="{FF2B5EF4-FFF2-40B4-BE49-F238E27FC236}">
                <a16:creationId xmlns:a16="http://schemas.microsoft.com/office/drawing/2014/main" id="{BF3A140D-5F6A-DE41-9537-62E9D491A46D}"/>
              </a:ext>
            </a:extLst>
          </p:cNvPr>
          <p:cNvPicPr>
            <a:picLocks noChangeAsp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bwMode="gray">
          <a:xfrm>
            <a:off x="364133" y="5167916"/>
            <a:ext cx="1667245" cy="136410"/>
          </a:xfrm>
          <a:prstGeom prst="rect">
            <a:avLst/>
          </a:prstGeom>
        </p:spPr>
      </p:pic>
      <p:pic>
        <p:nvPicPr>
          <p:cNvPr id="7" name="Grafik 5">
            <a:extLst>
              <a:ext uri="{FF2B5EF4-FFF2-40B4-BE49-F238E27FC236}">
                <a16:creationId xmlns:a16="http://schemas.microsoft.com/office/drawing/2014/main" id="{104FA655-1E7C-5B45-A27C-901228BD5116}"/>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7421282" y="4484314"/>
            <a:ext cx="1720014" cy="1212056"/>
          </a:xfrm>
          <a:prstGeom prst="rect">
            <a:avLst/>
          </a:prstGeom>
        </p:spPr>
      </p:pic>
    </p:spTree>
    <p:extLst>
      <p:ext uri="{BB962C8B-B14F-4D97-AF65-F5344CB8AC3E}">
        <p14:creationId xmlns:p14="http://schemas.microsoft.com/office/powerpoint/2010/main" val="49588355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bschlussfolie mit Claim, Weiß">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AEE7D3D-592D-4D7C-974E-9BD98AEB554A}"/>
              </a:ext>
            </a:extLst>
          </p:cNvPr>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bwMode="gray">
          <a:xfrm>
            <a:off x="2581242" y="2695500"/>
            <a:ext cx="3981517" cy="324000"/>
          </a:xfrm>
          <a:prstGeom prst="rect">
            <a:avLst/>
          </a:prstGeom>
        </p:spPr>
      </p:pic>
      <p:pic>
        <p:nvPicPr>
          <p:cNvPr id="9" name="Grafik 8" descr="Ein Bild, das Bildschirm, Raum, Schild enthält.&#10;&#10;Automatisch generierte Beschreibung" hidden="1">
            <a:extLst>
              <a:ext uri="{FF2B5EF4-FFF2-40B4-BE49-F238E27FC236}">
                <a16:creationId xmlns:a16="http://schemas.microsoft.com/office/drawing/2014/main" id="{E10A4BD1-9866-4D98-918F-662A9A2E721B}"/>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7427570" y="4491039"/>
            <a:ext cx="1716705" cy="1212057"/>
          </a:xfrm>
          <a:prstGeom prst="rect">
            <a:avLst/>
          </a:prstGeom>
        </p:spPr>
      </p:pic>
      <p:pic>
        <p:nvPicPr>
          <p:cNvPr id="5" name="Grafik 4" descr="Ein Bild, das dunkel, Schild, Laptop, Raum enthält.&#10;&#10;Automatisch generierte Beschreibung">
            <a:extLst>
              <a:ext uri="{FF2B5EF4-FFF2-40B4-BE49-F238E27FC236}">
                <a16:creationId xmlns:a16="http://schemas.microsoft.com/office/drawing/2014/main" id="{CFBC02CF-EEB9-4B5C-9689-951B625F55CE}"/>
              </a:ext>
            </a:extLst>
          </p:cNvPr>
          <p:cNvPicPr>
            <a:picLocks noChangeAspect="1"/>
          </p:cNvPicPr>
          <p:nvPr>
            <p:custDataLst>
              <p:tags r:id="rId3"/>
            </p:custDataLst>
          </p:nvPr>
        </p:nvPicPr>
        <p:blipFill rotWithShape="1">
          <a:blip r:embed="rId7"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127098997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ohne Motiv, Weiß">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58775" y="678181"/>
            <a:ext cx="4953800" cy="1211580"/>
          </a:xfrm>
        </p:spPr>
        <p:txBody>
          <a:bodyPr anchor="b"/>
          <a:lstStyle>
            <a:lvl1pPr algn="l">
              <a:lnSpc>
                <a:spcPct val="100000"/>
              </a:lnSpc>
              <a:spcBef>
                <a:spcPts val="0"/>
              </a:spcBef>
              <a:defRPr sz="2400" b="1">
                <a:solidFill>
                  <a:srgbClr val="FF8213"/>
                </a:solidFill>
                <a:latin typeface="+mj-lt"/>
              </a:defRPr>
            </a:lvl1pPr>
          </a:lstStyle>
          <a:p>
            <a:r>
              <a:rPr lang="de-DE"/>
              <a:t>Mastertitelformat bearbeiten</a:t>
            </a:r>
            <a:endParaRPr lang="de-DE" dirty="0"/>
          </a:p>
        </p:txBody>
      </p:sp>
      <p:sp>
        <p:nvSpPr>
          <p:cNvPr id="3" name="Subtitle 2"/>
          <p:cNvSpPr>
            <a:spLocks noGrp="1"/>
          </p:cNvSpPr>
          <p:nvPr>
            <p:ph type="subTitle" idx="1" hasCustomPrompt="1"/>
          </p:nvPr>
        </p:nvSpPr>
        <p:spPr bwMode="gray">
          <a:xfrm>
            <a:off x="358775" y="2008036"/>
            <a:ext cx="4953800" cy="1489544"/>
          </a:xfrm>
        </p:spPr>
        <p:txBody>
          <a:bodyPr/>
          <a:lstStyle>
            <a:lvl1pPr marL="0" indent="0" algn="l">
              <a:lnSpc>
                <a:spcPct val="100000"/>
              </a:lnSpc>
              <a:spcBef>
                <a:spcPts val="0"/>
              </a:spcBef>
              <a:buNone/>
              <a:defRPr sz="2400" b="1">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58775" y="373278"/>
            <a:ext cx="4954588" cy="144000"/>
          </a:xfrm>
        </p:spPr>
        <p:txBody>
          <a:bodyPr/>
          <a:lstStyle>
            <a:lvl1pPr marL="0" marR="0" indent="0" algn="l" defTabSz="685800" rtl="0" eaLnBrk="1" fontAlgn="auto" latinLnBrk="0" hangingPunct="1">
              <a:lnSpc>
                <a:spcPct val="85000"/>
              </a:lnSpc>
              <a:spcBef>
                <a:spcPts val="600"/>
              </a:spcBef>
              <a:spcAft>
                <a:spcPts val="0"/>
              </a:spcAft>
              <a:buClrTx/>
              <a:buSzTx/>
              <a:buFontTx/>
              <a:buNone/>
              <a:tabLst/>
              <a:defRPr sz="1200" b="0"/>
            </a:lvl1pPr>
            <a:lvl2pPr>
              <a:lnSpc>
                <a:spcPct val="85000"/>
              </a:lnSpc>
              <a:defRPr sz="1200" b="0"/>
            </a:lvl2pPr>
          </a:lstStyle>
          <a:p>
            <a:pPr marL="0" marR="0" lvl="0" indent="0" algn="l" defTabSz="685800" rtl="0" eaLnBrk="1" fontAlgn="auto" latinLnBrk="0" hangingPunct="1">
              <a:lnSpc>
                <a:spcPct val="85000"/>
              </a:lnSpc>
              <a:spcBef>
                <a:spcPts val="600"/>
              </a:spcBef>
              <a:spcAft>
                <a:spcPts val="0"/>
              </a:spcAft>
              <a:buClrTx/>
              <a:buSzTx/>
              <a:buFontTx/>
              <a:buNone/>
              <a:tabLst/>
              <a:defRPr/>
            </a:pPr>
            <a:r>
              <a:rPr lang="de-DE" dirty="0"/>
              <a:t>Ort, Datum, Referent/-in</a:t>
            </a:r>
          </a:p>
          <a:p>
            <a:pPr lvl="0"/>
            <a:endParaRPr lang="de-DE" dirty="0"/>
          </a:p>
          <a:p>
            <a:pPr lvl="1"/>
            <a:endParaRPr lang="de-DE" dirty="0"/>
          </a:p>
        </p:txBody>
      </p:sp>
      <p:pic>
        <p:nvPicPr>
          <p:cNvPr id="12" name="Grafik 8">
            <a:extLst>
              <a:ext uri="{FF2B5EF4-FFF2-40B4-BE49-F238E27FC236}">
                <a16:creationId xmlns:a16="http://schemas.microsoft.com/office/drawing/2014/main" id="{70D1F816-A3F7-924F-86A0-E4E685105927}"/>
              </a:ext>
            </a:extLst>
          </p:cNvPr>
          <p:cNvPicPr>
            <a:picLocks noChangeAspect="1"/>
          </p:cNvPicPr>
          <p:nvPr userDrawn="1">
            <p:custDataLst>
              <p:tags r:id="rId1"/>
            </p:custDataLst>
          </p:nvPr>
        </p:nvPicPr>
        <p:blipFill>
          <a:blip r:embed="rId5" cstate="hqprint">
            <a:extLst>
              <a:ext uri="{28A0092B-C50C-407E-A947-70E740481C1C}">
                <a14:useLocalDpi xmlns:a14="http://schemas.microsoft.com/office/drawing/2010/main" val="0"/>
              </a:ext>
            </a:extLst>
          </a:blip>
          <a:srcRect/>
          <a:stretch/>
        </p:blipFill>
        <p:spPr bwMode="gray">
          <a:xfrm>
            <a:off x="7515225" y="189705"/>
            <a:ext cx="1422400" cy="172994"/>
          </a:xfrm>
          <a:prstGeom prst="rect">
            <a:avLst/>
          </a:prstGeom>
        </p:spPr>
      </p:pic>
      <p:pic>
        <p:nvPicPr>
          <p:cNvPr id="13" name="Grafik 6">
            <a:extLst>
              <a:ext uri="{FF2B5EF4-FFF2-40B4-BE49-F238E27FC236}">
                <a16:creationId xmlns:a16="http://schemas.microsoft.com/office/drawing/2014/main" id="{D74249E8-8ACD-3D48-89DD-81F66FAD759C}"/>
              </a:ext>
            </a:extLst>
          </p:cNvPr>
          <p:cNvPicPr>
            <a:picLocks noChangeAsp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4" name="Grafik 5">
            <a:extLst>
              <a:ext uri="{FF2B5EF4-FFF2-40B4-BE49-F238E27FC236}">
                <a16:creationId xmlns:a16="http://schemas.microsoft.com/office/drawing/2014/main" id="{2817BF03-F926-B94B-8792-924BD9F2D56D}"/>
              </a:ext>
            </a:extLst>
          </p:cNvPr>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313397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bschlussfolie mit Claim, San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pic>
        <p:nvPicPr>
          <p:cNvPr id="6" name="Grafik 5">
            <a:extLst>
              <a:ext uri="{FF2B5EF4-FFF2-40B4-BE49-F238E27FC236}">
                <a16:creationId xmlns:a16="http://schemas.microsoft.com/office/drawing/2014/main" id="{1AEE7D3D-592D-4D7C-974E-9BD98AEB554A}"/>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bwMode="gray">
          <a:xfrm>
            <a:off x="2581243" y="2695500"/>
            <a:ext cx="3981514" cy="324000"/>
          </a:xfrm>
          <a:prstGeom prst="rect">
            <a:avLst/>
          </a:prstGeom>
        </p:spPr>
      </p:pic>
      <p:pic>
        <p:nvPicPr>
          <p:cNvPr id="10" name="Grafik 9" descr="Ein Bild, das Bildschirm, Raum, Schild enthält.&#10;&#10;Automatisch generierte Beschreibung" hidden="1">
            <a:extLst>
              <a:ext uri="{FF2B5EF4-FFF2-40B4-BE49-F238E27FC236}">
                <a16:creationId xmlns:a16="http://schemas.microsoft.com/office/drawing/2014/main" id="{8CDCF1B4-A8EB-4E1C-98F7-4D6D36F04DB0}"/>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gray">
          <a:xfrm>
            <a:off x="7425295" y="4491039"/>
            <a:ext cx="1716705" cy="1212057"/>
          </a:xfrm>
          <a:prstGeom prst="rect">
            <a:avLst/>
          </a:prstGeom>
        </p:spPr>
      </p:pic>
      <p:pic>
        <p:nvPicPr>
          <p:cNvPr id="9" name="Grafik 8" descr="Ein Bild, das dunkel, Schild, Laptop, Raum enthält.&#10;&#10;Automatisch generierte Beschreibung">
            <a:extLst>
              <a:ext uri="{FF2B5EF4-FFF2-40B4-BE49-F238E27FC236}">
                <a16:creationId xmlns:a16="http://schemas.microsoft.com/office/drawing/2014/main" id="{2E3A8D85-DC9F-4155-B2C5-A6BFCE999862}"/>
              </a:ext>
            </a:extLst>
          </p:cNvPr>
          <p:cNvPicPr>
            <a:picLocks noChangeAspect="1"/>
          </p:cNvPicPr>
          <p:nvPr>
            <p:custDataLst>
              <p:tags r:id="rId4"/>
            </p:custDataLst>
          </p:nvPr>
        </p:nvPicPr>
        <p:blipFill rotWithShape="1">
          <a:blip r:embed="rId8"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Tree>
    <p:extLst>
      <p:ext uri="{BB962C8B-B14F-4D97-AF65-F5344CB8AC3E}">
        <p14:creationId xmlns:p14="http://schemas.microsoft.com/office/powerpoint/2010/main" val="359612205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bschlussfolie mit Claim,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6CE4BAC-38B1-4170-A502-C58BB33F93B0}"/>
              </a:ext>
            </a:extLst>
          </p:cNvPr>
          <p:cNvSpPr/>
          <p:nvPr>
            <p:custDataLst>
              <p:tags r:id="rId1"/>
            </p:custDataLst>
          </p:nvPr>
        </p:nvSpPr>
        <p:spPr bwMode="gray">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l">
              <a:lnSpc>
                <a:spcPct val="110000"/>
              </a:lnSpc>
              <a:spcBef>
                <a:spcPts val="600"/>
              </a:spcBef>
            </a:pPr>
            <a:endParaRPr lang="de-DE" sz="1400" dirty="0">
              <a:solidFill>
                <a:schemeClr val="tx1"/>
              </a:solidFill>
            </a:endParaRPr>
          </a:p>
        </p:txBody>
      </p:sp>
      <p:pic>
        <p:nvPicPr>
          <p:cNvPr id="14" name="Grafik 13">
            <a:extLst>
              <a:ext uri="{FF2B5EF4-FFF2-40B4-BE49-F238E27FC236}">
                <a16:creationId xmlns:a16="http://schemas.microsoft.com/office/drawing/2014/main" id="{9B5FF223-3656-4516-9FD1-21C3226793C7}"/>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bwMode="gray">
          <a:xfrm>
            <a:off x="2581242" y="2695500"/>
            <a:ext cx="3981517" cy="324000"/>
          </a:xfrm>
          <a:prstGeom prst="rect">
            <a:avLst/>
          </a:prstGeom>
        </p:spPr>
      </p:pic>
      <p:pic>
        <p:nvPicPr>
          <p:cNvPr id="10" name="Grafik 9" hidden="1">
            <a:extLst>
              <a:ext uri="{FF2B5EF4-FFF2-40B4-BE49-F238E27FC236}">
                <a16:creationId xmlns:a16="http://schemas.microsoft.com/office/drawing/2014/main" id="{AF387632-387E-4D8B-98D6-6190B0BD48EB}"/>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rcRect/>
          <a:stretch/>
        </p:blipFill>
        <p:spPr bwMode="gray">
          <a:xfrm>
            <a:off x="7425388" y="4493167"/>
            <a:ext cx="1716705" cy="1207800"/>
          </a:xfrm>
          <a:prstGeom prst="rect">
            <a:avLst/>
          </a:prstGeom>
        </p:spPr>
      </p:pic>
      <p:pic>
        <p:nvPicPr>
          <p:cNvPr id="7" name="Grafik 6">
            <a:extLst>
              <a:ext uri="{FF2B5EF4-FFF2-40B4-BE49-F238E27FC236}">
                <a16:creationId xmlns:a16="http://schemas.microsoft.com/office/drawing/2014/main" id="{17173536-D8B4-4178-9A24-C45A226E301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p:blipFill>
        <p:spPr bwMode="gray">
          <a:xfrm>
            <a:off x="8186737" y="5252501"/>
            <a:ext cx="738968" cy="467027"/>
          </a:xfrm>
          <a:prstGeom prst="rect">
            <a:avLst/>
          </a:prstGeom>
        </p:spPr>
      </p:pic>
    </p:spTree>
    <p:extLst>
      <p:ext uri="{BB962C8B-B14F-4D97-AF65-F5344CB8AC3E}">
        <p14:creationId xmlns:p14="http://schemas.microsoft.com/office/powerpoint/2010/main" val="109882841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ohne Motiv, San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9073715-CCBA-4992-AECE-254FD0AC2B8B}"/>
              </a:ext>
            </a:extLst>
          </p:cNvPr>
          <p:cNvSpPr/>
          <p:nvPr>
            <p:custDataLst>
              <p:tags r:id="rId1"/>
            </p:custDataLst>
          </p:nvPr>
        </p:nvSpPr>
        <p:spPr bwMode="gray">
          <a:xfrm>
            <a:off x="0" y="-792"/>
            <a:ext cx="9144000" cy="5715792"/>
          </a:xfrm>
          <a:prstGeom prst="rect">
            <a:avLst/>
          </a:prstGeom>
          <a:solidFill>
            <a:srgbClr val="FFF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p:nvPr>
        </p:nvSpPr>
        <p:spPr bwMode="gray">
          <a:xfrm>
            <a:off x="358775" y="678181"/>
            <a:ext cx="4953800" cy="1211580"/>
          </a:xfrm>
        </p:spPr>
        <p:txBody>
          <a:bodyPr anchor="b"/>
          <a:lstStyle>
            <a:lvl1pPr algn="l">
              <a:lnSpc>
                <a:spcPct val="100000"/>
              </a:lnSpc>
              <a:spcBef>
                <a:spcPts val="0"/>
              </a:spcBef>
              <a:defRPr sz="2400" b="1">
                <a:solidFill>
                  <a:schemeClr val="accent5"/>
                </a:solidFill>
                <a:latin typeface="+mj-lt"/>
              </a:defRPr>
            </a:lvl1pPr>
          </a:lstStyle>
          <a:p>
            <a:r>
              <a:rPr lang="de-DE"/>
              <a:t>Mastertitelformat bearbeiten</a:t>
            </a:r>
            <a:endParaRPr lang="de-DE" dirty="0"/>
          </a:p>
        </p:txBody>
      </p:sp>
      <p:sp>
        <p:nvSpPr>
          <p:cNvPr id="3" name="Subtitle 2"/>
          <p:cNvSpPr>
            <a:spLocks noGrp="1"/>
          </p:cNvSpPr>
          <p:nvPr>
            <p:ph type="subTitle" idx="1" hasCustomPrompt="1"/>
          </p:nvPr>
        </p:nvSpPr>
        <p:spPr bwMode="gray">
          <a:xfrm>
            <a:off x="358775" y="2008036"/>
            <a:ext cx="4953800" cy="1489544"/>
          </a:xfrm>
        </p:spPr>
        <p:txBody>
          <a:bodyPr/>
          <a:lstStyle>
            <a:lvl1pPr marL="0" indent="0" algn="l">
              <a:lnSpc>
                <a:spcPct val="100000"/>
              </a:lnSpc>
              <a:spcBef>
                <a:spcPts val="0"/>
              </a:spcBef>
              <a:buNone/>
              <a:defRPr sz="2400" b="1">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noProof="0" dirty="0"/>
              <a:t>Untertitel</a:t>
            </a:r>
          </a:p>
        </p:txBody>
      </p:sp>
      <p:sp>
        <p:nvSpPr>
          <p:cNvPr id="23" name="Textplatzhalter 22">
            <a:extLst>
              <a:ext uri="{FF2B5EF4-FFF2-40B4-BE49-F238E27FC236}">
                <a16:creationId xmlns:a16="http://schemas.microsoft.com/office/drawing/2014/main" id="{21281526-32AB-48AB-89E1-69184341B757}"/>
              </a:ext>
            </a:extLst>
          </p:cNvPr>
          <p:cNvSpPr>
            <a:spLocks noGrp="1"/>
          </p:cNvSpPr>
          <p:nvPr>
            <p:ph type="body" sz="quarter" idx="16" hasCustomPrompt="1"/>
          </p:nvPr>
        </p:nvSpPr>
        <p:spPr bwMode="gray">
          <a:xfrm>
            <a:off x="358775" y="373278"/>
            <a:ext cx="4954588" cy="144000"/>
          </a:xfrm>
        </p:spPr>
        <p:txBody>
          <a:bodyPr/>
          <a:lstStyle>
            <a:lvl1pPr marL="0" marR="0" indent="0" algn="l" defTabSz="685800" rtl="0" eaLnBrk="1" fontAlgn="auto" latinLnBrk="0" hangingPunct="1">
              <a:lnSpc>
                <a:spcPct val="85000"/>
              </a:lnSpc>
              <a:spcBef>
                <a:spcPts val="600"/>
              </a:spcBef>
              <a:spcAft>
                <a:spcPts val="0"/>
              </a:spcAft>
              <a:buClrTx/>
              <a:buSzTx/>
              <a:buFontTx/>
              <a:buNone/>
              <a:tabLst/>
              <a:defRPr sz="1200" b="0"/>
            </a:lvl1pPr>
            <a:lvl2pPr>
              <a:lnSpc>
                <a:spcPct val="85000"/>
              </a:lnSpc>
              <a:defRPr sz="1200" b="0"/>
            </a:lvl2pPr>
          </a:lstStyle>
          <a:p>
            <a:pPr marL="0" marR="0" lvl="0" indent="0" algn="l" defTabSz="685800" rtl="0" eaLnBrk="1" fontAlgn="auto" latinLnBrk="0" hangingPunct="1">
              <a:lnSpc>
                <a:spcPct val="85000"/>
              </a:lnSpc>
              <a:spcBef>
                <a:spcPts val="600"/>
              </a:spcBef>
              <a:spcAft>
                <a:spcPts val="0"/>
              </a:spcAft>
              <a:buClrTx/>
              <a:buSzTx/>
              <a:buFontTx/>
              <a:buNone/>
              <a:tabLst/>
              <a:defRPr/>
            </a:pPr>
            <a:r>
              <a:rPr lang="de-DE" dirty="0"/>
              <a:t>Ort, Datum, Referent/-in</a:t>
            </a:r>
          </a:p>
          <a:p>
            <a:pPr lvl="0"/>
            <a:endParaRPr lang="de-DE" dirty="0"/>
          </a:p>
          <a:p>
            <a:pPr lvl="1"/>
            <a:endParaRPr lang="de-DE" dirty="0"/>
          </a:p>
        </p:txBody>
      </p:sp>
      <p:pic>
        <p:nvPicPr>
          <p:cNvPr id="10" name="Grafik 8">
            <a:extLst>
              <a:ext uri="{FF2B5EF4-FFF2-40B4-BE49-F238E27FC236}">
                <a16:creationId xmlns:a16="http://schemas.microsoft.com/office/drawing/2014/main" id="{24217EEE-FC07-4E4C-A961-F7CEB6497788}"/>
              </a:ext>
            </a:extLst>
          </p:cNvPr>
          <p:cNvPicPr>
            <a:picLocks noChangeAspect="1"/>
          </p:cNvPicPr>
          <p:nvPr userDrawn="1">
            <p:custDataLst>
              <p:tags r:id="rId2"/>
            </p:custDataLst>
          </p:nvPr>
        </p:nvPicPr>
        <p:blipFill>
          <a:blip r:embed="rId6" cstate="hqprint">
            <a:extLst>
              <a:ext uri="{28A0092B-C50C-407E-A947-70E740481C1C}">
                <a14:useLocalDpi xmlns:a14="http://schemas.microsoft.com/office/drawing/2010/main" val="0"/>
              </a:ext>
            </a:extLst>
          </a:blip>
          <a:srcRect/>
          <a:stretch/>
        </p:blipFill>
        <p:spPr bwMode="gray">
          <a:xfrm>
            <a:off x="7515225" y="189705"/>
            <a:ext cx="1422400" cy="172994"/>
          </a:xfrm>
          <a:prstGeom prst="rect">
            <a:avLst/>
          </a:prstGeom>
        </p:spPr>
      </p:pic>
      <p:pic>
        <p:nvPicPr>
          <p:cNvPr id="11" name="Grafik 6">
            <a:extLst>
              <a:ext uri="{FF2B5EF4-FFF2-40B4-BE49-F238E27FC236}">
                <a16:creationId xmlns:a16="http://schemas.microsoft.com/office/drawing/2014/main" id="{AFF7E83B-359E-AD4B-B407-DEA1FB059508}"/>
              </a:ext>
            </a:extLst>
          </p:cNvPr>
          <p:cNvPicPr>
            <a:picLocks noChangeAsp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bwMode="gray">
          <a:xfrm>
            <a:off x="364133" y="5167916"/>
            <a:ext cx="1667245" cy="136411"/>
          </a:xfrm>
          <a:prstGeom prst="rect">
            <a:avLst/>
          </a:prstGeom>
        </p:spPr>
      </p:pic>
      <p:pic>
        <p:nvPicPr>
          <p:cNvPr id="12" name="Grafik 5">
            <a:extLst>
              <a:ext uri="{FF2B5EF4-FFF2-40B4-BE49-F238E27FC236}">
                <a16:creationId xmlns:a16="http://schemas.microsoft.com/office/drawing/2014/main" id="{C2F8AC4F-2B71-EB49-A318-971551990197}"/>
              </a:ext>
            </a:extLst>
          </p:cNvPr>
          <p:cNvPicPr>
            <a:picLocks noChangeAspect="1"/>
          </p:cNvPicPr>
          <p:nvPr userDrawn="1">
            <p:custDataLst>
              <p:tags r:id="rId4"/>
            </p:custDataLst>
          </p:nvPr>
        </p:nvPicPr>
        <p:blipFill>
          <a:blip r:embed="rId8">
            <a:extLst>
              <a:ext uri="{28A0092B-C50C-407E-A947-70E740481C1C}">
                <a14:useLocalDpi xmlns:a14="http://schemas.microsoft.com/office/drawing/2010/main" val="0"/>
              </a:ext>
            </a:extLst>
          </a:blip>
          <a:stretch>
            <a:fillRect/>
          </a:stretch>
        </p:blipFill>
        <p:spPr bwMode="gray">
          <a:xfrm>
            <a:off x="7421282" y="4484314"/>
            <a:ext cx="1720014" cy="1212057"/>
          </a:xfrm>
          <a:prstGeom prst="rect">
            <a:avLst/>
          </a:prstGeom>
        </p:spPr>
      </p:pic>
    </p:spTree>
    <p:extLst>
      <p:ext uri="{BB962C8B-B14F-4D97-AF65-F5344CB8AC3E}">
        <p14:creationId xmlns:p14="http://schemas.microsoft.com/office/powerpoint/2010/main" val="130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FB258966-B03C-4AC5-8501-C28C42E00B5A}" type="datetime1">
              <a:rPr lang="de-DE" smtClean="0"/>
              <a:t>30.08.22</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1200150"/>
            <a:ext cx="8424000" cy="4033838"/>
          </a:xfrm>
        </p:spPr>
        <p:txBody>
          <a:bodyPr/>
          <a:lstStyle>
            <a:lvl5pPr>
              <a:defRPr/>
            </a:lvl5pPr>
            <a:lvl6pPr>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152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spaltig,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7D163627-5145-4C11-A3EB-651B334DBC5E}"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150"/>
            <a:ext cx="4068000" cy="4033838"/>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0150"/>
            <a:ext cx="4068000" cy="4033838"/>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38705094"/>
      </p:ext>
    </p:extLst>
  </p:cSld>
  <p:clrMapOvr>
    <a:masterClrMapping/>
  </p:clrMapOvr>
  <p:extLst>
    <p:ext uri="{DCECCB84-F9BA-43D5-87BE-67443E8EF086}">
      <p15:sldGuideLst xmlns:p15="http://schemas.microsoft.com/office/powerpoint/2012/main">
        <p15:guide id="1" pos="2789" userDrawn="1">
          <p15:clr>
            <a:srgbClr val="FBAE40"/>
          </p15:clr>
        </p15:guide>
        <p15:guide id="2" pos="29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Felder A,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05B5F4D2-9DD1-4577-B384-449A1D958D34}"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0150"/>
            <a:ext cx="4068000" cy="403383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0151"/>
            <a:ext cx="4068000" cy="1867361"/>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8">
            <a:extLst>
              <a:ext uri="{FF2B5EF4-FFF2-40B4-BE49-F238E27FC236}">
                <a16:creationId xmlns:a16="http://schemas.microsoft.com/office/drawing/2014/main" id="{6988F1CF-E93E-4F16-BBC5-634853284C46}"/>
              </a:ext>
            </a:extLst>
          </p:cNvPr>
          <p:cNvSpPr>
            <a:spLocks noGrp="1"/>
          </p:cNvSpPr>
          <p:nvPr>
            <p:ph sz="quarter" idx="16"/>
          </p:nvPr>
        </p:nvSpPr>
        <p:spPr bwMode="gray">
          <a:xfrm>
            <a:off x="4716000" y="3355512"/>
            <a:ext cx="4068000" cy="18784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34695764"/>
      </p:ext>
    </p:extLst>
  </p:cSld>
  <p:clrMapOvr>
    <a:masterClrMapping/>
  </p:clrMapOvr>
  <p:extLst>
    <p:ext uri="{DCECCB84-F9BA-43D5-87BE-67443E8EF086}">
      <p15:sldGuideLst xmlns:p15="http://schemas.microsoft.com/office/powerpoint/2012/main">
        <p15:guide id="1" pos="2789">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Felder B,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CCAB6-8820-4B7E-AC90-0F1E8E474A9C}"/>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E9C7F713-678A-40C0-9B1E-0FDD161B521B}"/>
              </a:ext>
            </a:extLst>
          </p:cNvPr>
          <p:cNvSpPr>
            <a:spLocks noGrp="1"/>
          </p:cNvSpPr>
          <p:nvPr>
            <p:ph type="dt" sz="half" idx="10"/>
          </p:nvPr>
        </p:nvSpPr>
        <p:spPr bwMode="gray"/>
        <p:txBody>
          <a:bodyPr/>
          <a:lstStyle/>
          <a:p>
            <a:fld id="{2DD37929-7366-4FD0-98A5-52D1A8BB75AF}" type="datetime1">
              <a:rPr lang="de-DE" smtClean="0"/>
              <a:t>30.08.22</a:t>
            </a:fld>
            <a:endParaRPr lang="de-DE" dirty="0"/>
          </a:p>
        </p:txBody>
      </p:sp>
      <p:sp>
        <p:nvSpPr>
          <p:cNvPr id="4" name="Fußzeilenplatzhalter 3">
            <a:extLst>
              <a:ext uri="{FF2B5EF4-FFF2-40B4-BE49-F238E27FC236}">
                <a16:creationId xmlns:a16="http://schemas.microsoft.com/office/drawing/2014/main" id="{196AF10D-104E-4154-B551-F7DD8A252923}"/>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DF2F3F40-DBD8-41D8-855F-B9ECDE006C00}"/>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A95A4699-D070-47AB-96D7-1FCCA63D77D9}"/>
              </a:ext>
            </a:extLst>
          </p:cNvPr>
          <p:cNvSpPr>
            <a:spLocks noGrp="1"/>
          </p:cNvSpPr>
          <p:nvPr>
            <p:ph sz="quarter" idx="13"/>
          </p:nvPr>
        </p:nvSpPr>
        <p:spPr bwMode="gray">
          <a:xfrm>
            <a:off x="360000" y="1201062"/>
            <a:ext cx="4068000" cy="1866451"/>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a:extLst>
              <a:ext uri="{FF2B5EF4-FFF2-40B4-BE49-F238E27FC236}">
                <a16:creationId xmlns:a16="http://schemas.microsoft.com/office/drawing/2014/main" id="{34BB91F1-4290-4BDF-A677-5D272F55EBF3}"/>
              </a:ext>
            </a:extLst>
          </p:cNvPr>
          <p:cNvSpPr>
            <a:spLocks noGrp="1"/>
          </p:cNvSpPr>
          <p:nvPr>
            <p:ph sz="quarter" idx="14"/>
          </p:nvPr>
        </p:nvSpPr>
        <p:spPr bwMode="gray">
          <a:xfrm>
            <a:off x="4716000" y="1201063"/>
            <a:ext cx="4068000" cy="4032925"/>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5B70EBBD-49FA-433B-95AE-61EF8EA4725E}"/>
              </a:ext>
            </a:extLst>
          </p:cNvPr>
          <p:cNvSpPr>
            <a:spLocks noGrp="1"/>
          </p:cNvSpPr>
          <p:nvPr>
            <p:ph sz="quarter" idx="16"/>
          </p:nvPr>
        </p:nvSpPr>
        <p:spPr bwMode="gray">
          <a:xfrm>
            <a:off x="360000" y="3365588"/>
            <a:ext cx="4068000"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73727532"/>
      </p:ext>
    </p:extLst>
  </p:cSld>
  <p:clrMapOvr>
    <a:masterClrMapping/>
  </p:clrMapOvr>
  <p:extLst>
    <p:ext uri="{DCECCB84-F9BA-43D5-87BE-67443E8EF086}">
      <p15:sldGuideLst xmlns:p15="http://schemas.microsoft.com/office/powerpoint/2012/main">
        <p15:guide id="1" pos="2789">
          <p15:clr>
            <a:srgbClr val="FBAE40"/>
          </p15:clr>
        </p15:guide>
        <p15:guide id="2" pos="29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Felder C, Text,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778E3-AE7F-4CEA-A44D-B4D0E2EE4F59}"/>
              </a:ext>
            </a:extLst>
          </p:cNvPr>
          <p:cNvSpPr>
            <a:spLocks noGrp="1"/>
          </p:cNvSpPr>
          <p:nvPr>
            <p:ph type="title"/>
          </p:nvPr>
        </p:nvSpPr>
        <p:spPr bwMode="gray"/>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F19968B3-3BBF-430C-9EAD-7F10374C44BF}"/>
              </a:ext>
            </a:extLst>
          </p:cNvPr>
          <p:cNvSpPr>
            <a:spLocks noGrp="1"/>
          </p:cNvSpPr>
          <p:nvPr>
            <p:ph type="dt" sz="half" idx="10"/>
          </p:nvPr>
        </p:nvSpPr>
        <p:spPr bwMode="gray"/>
        <p:txBody>
          <a:bodyPr/>
          <a:lstStyle/>
          <a:p>
            <a:fld id="{3FD67A3D-DEDF-4853-ADC7-0531E38772E9}" type="datetime1">
              <a:rPr lang="de-DE" smtClean="0"/>
              <a:t>30.08.22</a:t>
            </a:fld>
            <a:endParaRPr lang="de-DE" dirty="0"/>
          </a:p>
        </p:txBody>
      </p:sp>
      <p:sp>
        <p:nvSpPr>
          <p:cNvPr id="4" name="Fußzeilenplatzhalter 3">
            <a:extLst>
              <a:ext uri="{FF2B5EF4-FFF2-40B4-BE49-F238E27FC236}">
                <a16:creationId xmlns:a16="http://schemas.microsoft.com/office/drawing/2014/main" id="{52DCCBE0-3A15-4E40-B1B9-0A0A7939E871}"/>
              </a:ext>
            </a:extLst>
          </p:cNvPr>
          <p:cNvSpPr>
            <a:spLocks noGrp="1"/>
          </p:cNvSpPr>
          <p:nvPr>
            <p:ph type="ftr" sz="quarter" idx="11"/>
          </p:nvPr>
        </p:nvSpPr>
        <p:spPr bwMode="gray"/>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95C61D83-3182-4D98-A3EE-092639C64BF1}"/>
              </a:ext>
            </a:extLst>
          </p:cNvPr>
          <p:cNvSpPr>
            <a:spLocks noGrp="1"/>
          </p:cNvSpPr>
          <p:nvPr>
            <p:ph type="sldNum" sz="quarter" idx="12"/>
          </p:nvPr>
        </p:nvSpPr>
        <p:spPr bwMode="gray"/>
        <p:txBody>
          <a:bodyPr/>
          <a:lstStyle/>
          <a:p>
            <a:fld id="{19214891-A90D-482A-B08A-59BEA405D4DE}" type="slidenum">
              <a:rPr lang="de-DE" smtClean="0"/>
              <a:pPr/>
              <a:t>‹Nr.›</a:t>
            </a:fld>
            <a:endParaRPr lang="de-DE" dirty="0"/>
          </a:p>
        </p:txBody>
      </p:sp>
      <p:sp>
        <p:nvSpPr>
          <p:cNvPr id="7" name="Inhaltsplatzhalter 6">
            <a:extLst>
              <a:ext uri="{FF2B5EF4-FFF2-40B4-BE49-F238E27FC236}">
                <a16:creationId xmlns:a16="http://schemas.microsoft.com/office/drawing/2014/main" id="{D960E92E-A798-4C93-BC16-56CEB5617FC6}"/>
              </a:ext>
            </a:extLst>
          </p:cNvPr>
          <p:cNvSpPr>
            <a:spLocks noGrp="1"/>
          </p:cNvSpPr>
          <p:nvPr>
            <p:ph sz="quarter" idx="13"/>
          </p:nvPr>
        </p:nvSpPr>
        <p:spPr bwMode="gray">
          <a:xfrm>
            <a:off x="359999" y="1201064"/>
            <a:ext cx="8424000" cy="1868831"/>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6">
            <a:extLst>
              <a:ext uri="{FF2B5EF4-FFF2-40B4-BE49-F238E27FC236}">
                <a16:creationId xmlns:a16="http://schemas.microsoft.com/office/drawing/2014/main" id="{E7E72945-A458-46D0-AD46-C6857E1966CD}"/>
              </a:ext>
            </a:extLst>
          </p:cNvPr>
          <p:cNvSpPr>
            <a:spLocks noGrp="1"/>
          </p:cNvSpPr>
          <p:nvPr>
            <p:ph sz="quarter" idx="15"/>
          </p:nvPr>
        </p:nvSpPr>
        <p:spPr bwMode="gray">
          <a:xfrm>
            <a:off x="359999" y="3365588"/>
            <a:ext cx="4068612"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6">
            <a:extLst>
              <a:ext uri="{FF2B5EF4-FFF2-40B4-BE49-F238E27FC236}">
                <a16:creationId xmlns:a16="http://schemas.microsoft.com/office/drawing/2014/main" id="{2B0D7CD7-F137-475A-A0D1-1A5EE83221BF}"/>
              </a:ext>
            </a:extLst>
          </p:cNvPr>
          <p:cNvSpPr>
            <a:spLocks noGrp="1"/>
          </p:cNvSpPr>
          <p:nvPr>
            <p:ph sz="quarter" idx="16"/>
          </p:nvPr>
        </p:nvSpPr>
        <p:spPr bwMode="gray">
          <a:xfrm>
            <a:off x="4715387" y="3365588"/>
            <a:ext cx="4068612" cy="18684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786745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33"/>
            </p:custDataLst>
            <p:extLst>
              <p:ext uri="{D42A27DB-BD31-4B8C-83A1-F6EECF244321}">
                <p14:modId xmlns:p14="http://schemas.microsoft.com/office/powerpoint/2010/main" val="65570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5" imgW="306" imgH="306" progId="TCLayout.ActiveDocument.1">
                  <p:embed/>
                </p:oleObj>
              </mc:Choice>
              <mc:Fallback>
                <p:oleObj name="think-cell Folie" r:id="rId35" imgW="306" imgH="306" progId="TCLayout.ActiveDocument.1">
                  <p:embed/>
                  <p:pic>
                    <p:nvPicPr>
                      <p:cNvPr id="0" name=""/>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bwMode="gray">
          <a:xfrm>
            <a:off x="358775" y="1200150"/>
            <a:ext cx="8424000" cy="4033838"/>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
        <p:nvSpPr>
          <p:cNvPr id="4" name="Date Placeholder 3"/>
          <p:cNvSpPr>
            <a:spLocks noGrp="1"/>
          </p:cNvSpPr>
          <p:nvPr>
            <p:ph type="dt" sz="half" idx="2"/>
          </p:nvPr>
        </p:nvSpPr>
        <p:spPr bwMode="gray">
          <a:xfrm>
            <a:off x="720000" y="5534649"/>
            <a:ext cx="4212000" cy="72000"/>
          </a:xfrm>
          <a:prstGeom prst="rect">
            <a:avLst/>
          </a:prstGeom>
        </p:spPr>
        <p:txBody>
          <a:bodyPr vert="horz" lIns="0" tIns="0" rIns="0" bIns="0" rtlCol="0" anchor="ctr">
            <a:noAutofit/>
          </a:bodyPr>
          <a:lstStyle>
            <a:lvl1pPr algn="l">
              <a:defRPr sz="800">
                <a:solidFill>
                  <a:schemeClr val="tx2"/>
                </a:solidFill>
              </a:defRPr>
            </a:lvl1pPr>
          </a:lstStyle>
          <a:p>
            <a:fld id="{809F721D-A89F-4B2F-B746-7B0D0037D436}" type="datetime1">
              <a:rPr lang="de-DE" smtClean="0"/>
              <a:t>30.08.22</a:t>
            </a:fld>
            <a:endParaRPr lang="de-DE" dirty="0"/>
          </a:p>
        </p:txBody>
      </p:sp>
      <p:sp>
        <p:nvSpPr>
          <p:cNvPr id="5" name="Footer Placeholder 4"/>
          <p:cNvSpPr>
            <a:spLocks noGrp="1"/>
          </p:cNvSpPr>
          <p:nvPr>
            <p:ph type="ftr" sz="quarter" idx="3"/>
          </p:nvPr>
        </p:nvSpPr>
        <p:spPr bwMode="gray">
          <a:xfrm>
            <a:off x="720000" y="5415250"/>
            <a:ext cx="4212000" cy="72000"/>
          </a:xfrm>
          <a:prstGeom prst="rect">
            <a:avLst/>
          </a:prstGeom>
        </p:spPr>
        <p:txBody>
          <a:bodyPr vert="horz" lIns="0" tIns="0" rIns="0" bIns="0" rtlCol="0" anchor="ctr">
            <a:noAutofit/>
          </a:bodyPr>
          <a:lstStyle>
            <a:lvl1pPr algn="l">
              <a:defRPr sz="800" b="1">
                <a:solidFill>
                  <a:schemeClr val="tx2"/>
                </a:solidFill>
              </a:defRPr>
            </a:lvl1pPr>
          </a:lstStyle>
          <a:p>
            <a:r>
              <a:rPr lang="de-DE"/>
              <a:t>P1_09_ZWEITGESPRÄCH PERSONALINSTRUMENT</a:t>
            </a:r>
            <a:endParaRPr lang="de-DE" dirty="0"/>
          </a:p>
        </p:txBody>
      </p:sp>
      <p:sp>
        <p:nvSpPr>
          <p:cNvPr id="6" name="Slide Number Placeholder 5"/>
          <p:cNvSpPr>
            <a:spLocks noGrp="1"/>
          </p:cNvSpPr>
          <p:nvPr>
            <p:ph type="sldNum" sz="quarter" idx="4"/>
          </p:nvPr>
        </p:nvSpPr>
        <p:spPr bwMode="gray">
          <a:xfrm>
            <a:off x="360000" y="5415250"/>
            <a:ext cx="360000" cy="72000"/>
          </a:xfrm>
          <a:prstGeom prst="rect">
            <a:avLst/>
          </a:prstGeom>
        </p:spPr>
        <p:txBody>
          <a:bodyPr vert="horz" lIns="0" tIns="0" rIns="0" bIns="0" rtlCol="0" anchor="ctr">
            <a:noAutofit/>
          </a:bodyPr>
          <a:lstStyle>
            <a:lvl1pPr algn="l">
              <a:defRPr sz="800" b="1">
                <a:solidFill>
                  <a:schemeClr val="tx2"/>
                </a:solidFill>
              </a:defRPr>
            </a:lvl1pPr>
          </a:lstStyle>
          <a:p>
            <a:fld id="{19214891-A90D-482A-B08A-59BEA405D4DE}" type="slidenum">
              <a:rPr lang="de-DE" smtClean="0"/>
              <a:pPr/>
              <a:t>‹Nr.›</a:t>
            </a:fld>
            <a:endParaRPr lang="de-DE" dirty="0"/>
          </a:p>
        </p:txBody>
      </p:sp>
      <p:pic>
        <p:nvPicPr>
          <p:cNvPr id="9" name="Grafik 8" descr="Ein Bild, das dunkel, Schild, Laptop, Raum enthält.&#10;&#10;Automatisch generierte Beschreibung">
            <a:extLst>
              <a:ext uri="{FF2B5EF4-FFF2-40B4-BE49-F238E27FC236}">
                <a16:creationId xmlns:a16="http://schemas.microsoft.com/office/drawing/2014/main" id="{003A62B6-9AF4-4B72-B278-93602A19CBD1}"/>
              </a:ext>
            </a:extLst>
          </p:cNvPr>
          <p:cNvPicPr>
            <a:picLocks noChangeAspect="1"/>
          </p:cNvPicPr>
          <p:nvPr>
            <p:custDataLst>
              <p:tags r:id="rId34"/>
            </p:custDataLst>
          </p:nvPr>
        </p:nvPicPr>
        <p:blipFill rotWithShape="1">
          <a:blip r:embed="rId37" cstate="hqprint">
            <a:extLst>
              <a:ext uri="{28A0092B-C50C-407E-A947-70E740481C1C}">
                <a14:useLocalDpi xmlns:a14="http://schemas.microsoft.com/office/drawing/2010/main" val="0"/>
              </a:ext>
            </a:extLst>
          </a:blip>
          <a:srcRect t="2111" b="7874"/>
          <a:stretch/>
        </p:blipFill>
        <p:spPr bwMode="gray">
          <a:xfrm>
            <a:off x="8186737" y="5252015"/>
            <a:ext cx="738968" cy="468000"/>
          </a:xfrm>
          <a:prstGeom prst="rect">
            <a:avLst/>
          </a:prstGeom>
        </p:spPr>
      </p:pic>
      <p:sp>
        <p:nvSpPr>
          <p:cNvPr id="2" name="Title Placeholder 1"/>
          <p:cNvSpPr>
            <a:spLocks noGrp="1"/>
          </p:cNvSpPr>
          <p:nvPr>
            <p:ph type="title"/>
          </p:nvPr>
        </p:nvSpPr>
        <p:spPr bwMode="gray">
          <a:xfrm>
            <a:off x="360000" y="373063"/>
            <a:ext cx="8424000" cy="540000"/>
          </a:xfrm>
          <a:prstGeom prst="rect">
            <a:avLst/>
          </a:prstGeom>
        </p:spPr>
        <p:txBody>
          <a:bodyPr vert="horz" lIns="0" tIns="0" rIns="0" bIns="0" rtlCol="0" anchor="t">
            <a:noAutofit/>
          </a:bodyPr>
          <a:lstStyle/>
          <a:p>
            <a:r>
              <a:rPr lang="de-DE" dirty="0"/>
              <a:t>Mastertitelformat bearbeiten</a:t>
            </a:r>
            <a:endParaRPr lang="en-US" dirty="0"/>
          </a:p>
        </p:txBody>
      </p:sp>
    </p:spTree>
    <p:extLst>
      <p:ext uri="{BB962C8B-B14F-4D97-AF65-F5344CB8AC3E}">
        <p14:creationId xmlns:p14="http://schemas.microsoft.com/office/powerpoint/2010/main" val="1849880"/>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95" r:id="rId3"/>
    <p:sldLayoutId id="2147483687" r:id="rId4"/>
    <p:sldLayoutId id="2147483667" r:id="rId5"/>
    <p:sldLayoutId id="2147483668" r:id="rId6"/>
    <p:sldLayoutId id="2147483682" r:id="rId7"/>
    <p:sldLayoutId id="2147483683" r:id="rId8"/>
    <p:sldLayoutId id="2147483692" r:id="rId9"/>
    <p:sldLayoutId id="2147483693" r:id="rId10"/>
    <p:sldLayoutId id="2147483684" r:id="rId11"/>
    <p:sldLayoutId id="2147483685" r:id="rId12"/>
    <p:sldLayoutId id="2147483678" r:id="rId13"/>
    <p:sldLayoutId id="2147483686" r:id="rId14"/>
    <p:sldLayoutId id="2147483671" r:id="rId15"/>
    <p:sldLayoutId id="2147483677" r:id="rId16"/>
    <p:sldLayoutId id="2147483669" r:id="rId17"/>
    <p:sldLayoutId id="2147483670" r:id="rId18"/>
    <p:sldLayoutId id="2147483663" r:id="rId19"/>
    <p:sldLayoutId id="2147483679" r:id="rId20"/>
    <p:sldLayoutId id="2147483680" r:id="rId21"/>
    <p:sldLayoutId id="2147483681" r:id="rId22"/>
    <p:sldLayoutId id="2147483696" r:id="rId23"/>
    <p:sldLayoutId id="2147483694" r:id="rId24"/>
    <p:sldLayoutId id="2147483690" r:id="rId25"/>
    <p:sldLayoutId id="2147483701" r:id="rId26"/>
    <p:sldLayoutId id="2147483700" r:id="rId27"/>
    <p:sldLayoutId id="2147483699" r:id="rId28"/>
    <p:sldLayoutId id="2147483704" r:id="rId29"/>
    <p:sldLayoutId id="2147483702" r:id="rId30"/>
    <p:sldLayoutId id="2147483703" r:id="rId31"/>
  </p:sldLayoutIdLst>
  <p:hf hdr="0"/>
  <p:txStyles>
    <p:titleStyle>
      <a:lvl1pPr algn="l" defTabSz="685800" rtl="0" eaLnBrk="1" latinLnBrk="0" hangingPunct="1">
        <a:lnSpc>
          <a:spcPct val="10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indent="0" algn="l" defTabSz="685800" rtl="0" eaLnBrk="1" latinLnBrk="0" hangingPunct="1">
        <a:lnSpc>
          <a:spcPct val="105000"/>
        </a:lnSpc>
        <a:spcBef>
          <a:spcPts val="600"/>
        </a:spcBef>
        <a:buFontTx/>
        <a:buNone/>
        <a:defRPr sz="12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2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guide id="3" orient="horz" pos="235" userDrawn="1">
          <p15:clr>
            <a:srgbClr val="F26B43"/>
          </p15:clr>
        </p15:guide>
        <p15:guide id="4" orient="horz" pos="756" userDrawn="1">
          <p15:clr>
            <a:srgbClr val="F26B43"/>
          </p15:clr>
        </p15:guide>
        <p15:guide id="7" orient="horz" pos="32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2.bin"/><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5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emf"/><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3CA629E1-F779-4D6C-BD89-5F0655A14C47}"/>
              </a:ext>
            </a:extLst>
          </p:cNvPr>
          <p:cNvSpPr>
            <a:spLocks noGrp="1"/>
          </p:cNvSpPr>
          <p:nvPr>
            <p:ph type="ctrTitle"/>
          </p:nvPr>
        </p:nvSpPr>
        <p:spPr/>
        <p:txBody>
          <a:bodyPr/>
          <a:lstStyle/>
          <a:p>
            <a:r>
              <a:rPr lang="de-DE" dirty="0"/>
              <a:t>Erhöhte Sozialleistungen</a:t>
            </a:r>
          </a:p>
        </p:txBody>
      </p:sp>
      <p:sp>
        <p:nvSpPr>
          <p:cNvPr id="27" name="Untertitel 26">
            <a:extLst>
              <a:ext uri="{FF2B5EF4-FFF2-40B4-BE49-F238E27FC236}">
                <a16:creationId xmlns:a16="http://schemas.microsoft.com/office/drawing/2014/main" id="{248F3FD3-D0DA-45B6-A9D8-7215A5C14568}"/>
              </a:ext>
            </a:extLst>
          </p:cNvPr>
          <p:cNvSpPr>
            <a:spLocks noGrp="1"/>
          </p:cNvSpPr>
          <p:nvPr>
            <p:ph type="subTitle" idx="1"/>
          </p:nvPr>
        </p:nvSpPr>
        <p:spPr/>
        <p:txBody>
          <a:bodyPr/>
          <a:lstStyle/>
          <a:p>
            <a:r>
              <a:rPr lang="de-DE" dirty="0"/>
              <a:t>Im Versorgungsystem von </a:t>
            </a:r>
            <a:r>
              <a:rPr lang="de-DE" i="1" dirty="0"/>
              <a:t>UNTERNEHMENSNAME</a:t>
            </a:r>
          </a:p>
        </p:txBody>
      </p:sp>
      <p:sp>
        <p:nvSpPr>
          <p:cNvPr id="3" name="Textplatzhalter 2">
            <a:extLst>
              <a:ext uri="{FF2B5EF4-FFF2-40B4-BE49-F238E27FC236}">
                <a16:creationId xmlns:a16="http://schemas.microsoft.com/office/drawing/2014/main" id="{959C3B70-68A4-46B9-A136-9BD07EDEC4D3}"/>
              </a:ext>
            </a:extLst>
          </p:cNvPr>
          <p:cNvSpPr>
            <a:spLocks noGrp="1"/>
          </p:cNvSpPr>
          <p:nvPr>
            <p:ph type="body" sz="quarter" idx="16"/>
          </p:nvPr>
        </p:nvSpPr>
        <p:spPr/>
        <p:txBody>
          <a:bodyPr/>
          <a:lstStyle/>
          <a:p>
            <a:r>
              <a:rPr lang="de-DE" dirty="0"/>
              <a:t>Ort, Datum, Referent/-in</a:t>
            </a:r>
          </a:p>
        </p:txBody>
      </p:sp>
      <p:sp>
        <p:nvSpPr>
          <p:cNvPr id="4" name="Ellipse 3">
            <a:extLst>
              <a:ext uri="{FF2B5EF4-FFF2-40B4-BE49-F238E27FC236}">
                <a16:creationId xmlns:a16="http://schemas.microsoft.com/office/drawing/2014/main" id="{38EAB5AD-486D-49CE-AFB9-538A59705F3A}"/>
              </a:ext>
            </a:extLst>
          </p:cNvPr>
          <p:cNvSpPr>
            <a:spLocks noChangeAspect="1"/>
          </p:cNvSpPr>
          <p:nvPr/>
        </p:nvSpPr>
        <p:spPr>
          <a:xfrm>
            <a:off x="6404264" y="1091045"/>
            <a:ext cx="2160000" cy="2160000"/>
          </a:xfrm>
          <a:prstGeom prst="ellipse">
            <a:avLst/>
          </a:prstGeom>
          <a:solidFill>
            <a:srgbClr val="00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1050" b="1" dirty="0">
                <a:solidFill>
                  <a:schemeClr val="tx1"/>
                </a:solidFill>
              </a:rPr>
              <a:t>Sollte Ihnen ein Motiv des Kunden vorliegen, tauschen Sie das Titelmotiv bitte über den Folienmaster aus.</a:t>
            </a:r>
          </a:p>
          <a:p>
            <a:pPr algn="ctr">
              <a:lnSpc>
                <a:spcPct val="110000"/>
              </a:lnSpc>
              <a:spcBef>
                <a:spcPts val="600"/>
              </a:spcBef>
            </a:pPr>
            <a:r>
              <a:rPr lang="de-DE" sz="1050" b="1" dirty="0">
                <a:solidFill>
                  <a:schemeClr val="tx1"/>
                </a:solidFill>
              </a:rPr>
              <a:t>Dort können Sie auch das Logo Ihres Kunden integrieren!</a:t>
            </a:r>
          </a:p>
        </p:txBody>
      </p:sp>
    </p:spTree>
    <p:extLst>
      <p:ext uri="{BB962C8B-B14F-4D97-AF65-F5344CB8AC3E}">
        <p14:creationId xmlns:p14="http://schemas.microsoft.com/office/powerpoint/2010/main" val="13439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chemeClr val="tx1"/>
                </a:solidFill>
              </a:rPr>
              <a:t>Betriebliche Gesundheitsvorsorge</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5D8C9F22-50EA-4A13-8352-6289C543A2AB}" type="datetime1">
              <a:rPr lang="de-DE" smtClean="0"/>
              <a:t>30.08.22</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10</a:t>
            </a:fld>
            <a:endParaRPr lang="de-DE" dirty="0"/>
          </a:p>
        </p:txBody>
      </p:sp>
      <p:graphicFrame>
        <p:nvGraphicFramePr>
          <p:cNvPr id="13" name="Tabelle 9">
            <a:extLst>
              <a:ext uri="{FF2B5EF4-FFF2-40B4-BE49-F238E27FC236}">
                <a16:creationId xmlns:a16="http://schemas.microsoft.com/office/drawing/2014/main" id="{5C9AF1B8-6033-49E1-8694-3D8E43159B29}"/>
              </a:ext>
            </a:extLst>
          </p:cNvPr>
          <p:cNvGraphicFramePr>
            <a:graphicFrameLocks/>
          </p:cNvGraphicFramePr>
          <p:nvPr>
            <p:extLst>
              <p:ext uri="{D42A27DB-BD31-4B8C-83A1-F6EECF244321}">
                <p14:modId xmlns:p14="http://schemas.microsoft.com/office/powerpoint/2010/main" val="3321202015"/>
              </p:ext>
            </p:extLst>
          </p:nvPr>
        </p:nvGraphicFramePr>
        <p:xfrm>
          <a:off x="358775" y="1200150"/>
          <a:ext cx="8423999" cy="4033836"/>
        </p:xfrm>
        <a:graphic>
          <a:graphicData uri="http://schemas.openxmlformats.org/drawingml/2006/table">
            <a:tbl>
              <a:tblPr firstRow="1">
                <a:tableStyleId>{5C22544A-7EE6-4342-B048-85BDC9FD1C3A}</a:tableStyleId>
              </a:tblPr>
              <a:tblGrid>
                <a:gridCol w="3571083">
                  <a:extLst>
                    <a:ext uri="{9D8B030D-6E8A-4147-A177-3AD203B41FA5}">
                      <a16:colId xmlns:a16="http://schemas.microsoft.com/office/drawing/2014/main" val="2846686693"/>
                    </a:ext>
                  </a:extLst>
                </a:gridCol>
                <a:gridCol w="1150896">
                  <a:extLst>
                    <a:ext uri="{9D8B030D-6E8A-4147-A177-3AD203B41FA5}">
                      <a16:colId xmlns:a16="http://schemas.microsoft.com/office/drawing/2014/main" val="970028389"/>
                    </a:ext>
                  </a:extLst>
                </a:gridCol>
                <a:gridCol w="1178830">
                  <a:extLst>
                    <a:ext uri="{9D8B030D-6E8A-4147-A177-3AD203B41FA5}">
                      <a16:colId xmlns:a16="http://schemas.microsoft.com/office/drawing/2014/main" val="2729114128"/>
                    </a:ext>
                  </a:extLst>
                </a:gridCol>
                <a:gridCol w="1178830">
                  <a:extLst>
                    <a:ext uri="{9D8B030D-6E8A-4147-A177-3AD203B41FA5}">
                      <a16:colId xmlns:a16="http://schemas.microsoft.com/office/drawing/2014/main" val="3873207052"/>
                    </a:ext>
                  </a:extLst>
                </a:gridCol>
                <a:gridCol w="1344360">
                  <a:extLst>
                    <a:ext uri="{9D8B030D-6E8A-4147-A177-3AD203B41FA5}">
                      <a16:colId xmlns:a16="http://schemas.microsoft.com/office/drawing/2014/main" val="2630149406"/>
                    </a:ext>
                  </a:extLst>
                </a:gridCol>
              </a:tblGrid>
              <a:tr h="449147">
                <a:tc gridSpan="5">
                  <a:txBody>
                    <a:bodyPr/>
                    <a:lstStyle/>
                    <a:p>
                      <a:pPr algn="l"/>
                      <a:r>
                        <a:rPr kumimoji="0" lang="de-DE" sz="1200" u="none" strike="noStrike" kern="1200" cap="none" spc="0" normalizeH="0" baseline="0" noProof="0" dirty="0">
                          <a:ln>
                            <a:noFill/>
                          </a:ln>
                          <a:effectLst/>
                          <a:uLnTx/>
                          <a:uFillTx/>
                          <a:latin typeface="+mn-lt"/>
                        </a:rPr>
                        <a:t>Beispiel für einen Krankenhausaufenthalt infolge eines Unfalls (Sprunggelenksfraktur)</a:t>
                      </a:r>
                    </a:p>
                  </a:txBody>
                  <a:tcPr marL="80890" marR="80890" marT="80890" marB="80890" anchor="ctr"/>
                </a:tc>
                <a:tc hMerge="1">
                  <a:txBody>
                    <a:bodyPr/>
                    <a:lstStyle/>
                    <a:p>
                      <a:pPr algn="r"/>
                      <a:endParaRPr lang="de-DE" sz="1200" dirty="0">
                        <a:solidFill>
                          <a:schemeClr val="accent1"/>
                        </a:solidFill>
                        <a:latin typeface="+mn-lt"/>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accent1"/>
                      </a:solidFill>
                      <a:prstDash val="solid"/>
                      <a:round/>
                      <a:headEnd type="none" w="med" len="med"/>
                      <a:tailEnd type="none" w="med" len="med"/>
                    </a:lnB>
                    <a:noFill/>
                  </a:tcPr>
                </a:tc>
                <a:tc hMerge="1">
                  <a:txBody>
                    <a:bodyPr/>
                    <a:lstStyle/>
                    <a:p>
                      <a:pPr algn="l"/>
                      <a:endParaRPr lang="de-DE" sz="900" b="1" dirty="0">
                        <a:latin typeface="+mn-lt"/>
                      </a:endParaRPr>
                    </a:p>
                  </a:txBody>
                  <a:tcPr marL="72000" marR="72000" marT="72000" marB="72000" anchor="ctr"/>
                </a:tc>
                <a:tc hMerge="1">
                  <a:txBody>
                    <a:bodyPr/>
                    <a:lstStyle/>
                    <a:p>
                      <a:pPr algn="l"/>
                      <a:endParaRPr lang="de-DE" sz="900" b="1" dirty="0">
                        <a:latin typeface="+mn-lt"/>
                      </a:endParaRPr>
                    </a:p>
                  </a:txBody>
                  <a:tcPr marL="72000" marR="72000" marT="72000" marB="72000" anchor="ctr"/>
                </a:tc>
                <a:tc hMerge="1">
                  <a:txBody>
                    <a:bodyPr/>
                    <a:lstStyle/>
                    <a:p>
                      <a:pPr algn="l"/>
                      <a:endParaRPr lang="de-DE" sz="900" b="1" dirty="0">
                        <a:latin typeface="+mn-lt"/>
                      </a:endParaRPr>
                    </a:p>
                  </a:txBody>
                  <a:tcPr marL="72000" marR="72000" marT="72000" marB="72000" anchor="ctr"/>
                </a:tc>
                <a:extLst>
                  <a:ext uri="{0D108BD9-81ED-4DB2-BD59-A6C34878D82A}">
                    <a16:rowId xmlns:a16="http://schemas.microsoft.com/office/drawing/2014/main" val="108733336"/>
                  </a:ext>
                </a:extLst>
              </a:tr>
              <a:tr h="388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aseline="0" dirty="0">
                          <a:solidFill>
                            <a:srgbClr val="002060"/>
                          </a:solidFill>
                          <a:latin typeface="+mn-lt"/>
                        </a:rPr>
                        <a:t>Unterkunft im Zweibettzimmer</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0" baseline="0" dirty="0">
                          <a:solidFill>
                            <a:srgbClr val="002060"/>
                          </a:solidFill>
                          <a:latin typeface="+mn-lt"/>
                        </a:rPr>
                        <a:t>417 EUR</a:t>
                      </a:r>
                    </a:p>
                  </a:txBody>
                  <a:tcPr marL="72801" marR="72801" marT="72801" marB="72801" anchor="ctr">
                    <a:solidFill>
                      <a:schemeClr val="bg1">
                        <a:lumMod val="95000"/>
                      </a:schemeClr>
                    </a:solidFill>
                  </a:tcPr>
                </a:tc>
                <a:tc rowSpan="4" gridSpan="3">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80890" marR="80890" marT="80890" marB="80890" anchor="ctr">
                    <a:solidFill>
                      <a:schemeClr val="bg2"/>
                    </a:solidFill>
                  </a:tcPr>
                </a:tc>
                <a:tc rowSpan="4"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rowSpan="4"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3659412874"/>
                  </a:ext>
                </a:extLst>
              </a:tr>
              <a:tr h="388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0" baseline="0" dirty="0">
                          <a:solidFill>
                            <a:srgbClr val="002060"/>
                          </a:solidFill>
                          <a:latin typeface="+mn-lt"/>
                        </a:rPr>
                        <a:t>Chefarztbehandlung</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0" baseline="0" dirty="0">
                          <a:solidFill>
                            <a:srgbClr val="002060"/>
                          </a:solidFill>
                          <a:latin typeface="+mn-lt"/>
                        </a:rPr>
                        <a:t>+ 1.484 EUR</a:t>
                      </a:r>
                    </a:p>
                  </a:txBody>
                  <a:tcPr marL="72801" marR="72801" marT="72801" marB="72801" anchor="ctr">
                    <a:solidFill>
                      <a:schemeClr val="bg1">
                        <a:lumMod val="95000"/>
                      </a:schemeClr>
                    </a:solidFill>
                  </a:tcPr>
                </a:tc>
                <a:tc gridSpan="3"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3131672615"/>
                  </a:ext>
                </a:extLst>
              </a:tr>
              <a:tr h="8105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aseline="0" dirty="0">
                          <a:solidFill>
                            <a:srgbClr val="002060"/>
                          </a:solidFill>
                          <a:latin typeface="+mn-lt"/>
                        </a:rPr>
                        <a:t>Zuzahlung für einen 14-tägigen Krankenhausaufenthalt (</a:t>
                      </a:r>
                      <a:r>
                        <a:rPr lang="de-DE" sz="1000" baseline="0" dirty="0" err="1">
                          <a:solidFill>
                            <a:srgbClr val="002060"/>
                          </a:solidFill>
                          <a:latin typeface="+mn-lt"/>
                        </a:rPr>
                        <a:t>absicherbar</a:t>
                      </a:r>
                      <a:r>
                        <a:rPr lang="de-DE" sz="1000" baseline="0" dirty="0">
                          <a:solidFill>
                            <a:srgbClr val="002060"/>
                          </a:solidFill>
                          <a:latin typeface="+mn-lt"/>
                        </a:rPr>
                        <a:t> mit einer Krankenhaustagegeld-Versicherung)</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0" baseline="0" dirty="0">
                          <a:solidFill>
                            <a:srgbClr val="002060"/>
                          </a:solidFill>
                          <a:latin typeface="+mn-lt"/>
                        </a:rPr>
                        <a:t>+ 140 EUR</a:t>
                      </a:r>
                    </a:p>
                  </a:txBody>
                  <a:tcPr marL="72801" marR="72801" marT="72801" marB="72801" anchor="ctr">
                    <a:solidFill>
                      <a:schemeClr val="bg1">
                        <a:lumMod val="95000"/>
                      </a:schemeClr>
                    </a:solidFill>
                  </a:tcPr>
                </a:tc>
                <a:tc gridSpan="3"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3118071661"/>
                  </a:ext>
                </a:extLst>
              </a:tr>
              <a:tr h="3884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1031626" rtl="0" eaLnBrk="1" latinLnBrk="0" hangingPunct="1"/>
                      <a:r>
                        <a:rPr lang="de-DE" sz="1000" kern="1200" baseline="0" dirty="0">
                          <a:solidFill>
                            <a:srgbClr val="002060"/>
                          </a:solidFill>
                          <a:latin typeface="+mn-lt"/>
                          <a:ea typeface="+mn-ea"/>
                          <a:cs typeface="+mn-cs"/>
                        </a:rPr>
                        <a:t>Eigenanteil</a:t>
                      </a:r>
                    </a:p>
                  </a:txBody>
                  <a:tcPr marL="72801" marR="72801" marT="72801" marB="72801"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b="0" kern="1200" baseline="0" dirty="0">
                          <a:solidFill>
                            <a:srgbClr val="002060"/>
                          </a:solidFill>
                          <a:latin typeface="+mn-lt"/>
                          <a:ea typeface="+mn-ea"/>
                          <a:cs typeface="+mn-cs"/>
                        </a:rPr>
                        <a:t>= 2.041 EUR</a:t>
                      </a:r>
                    </a:p>
                  </a:txBody>
                  <a:tcPr marL="72801" marR="72801" marT="72801" marB="72801" anchor="ctr">
                    <a:solidFill>
                      <a:schemeClr val="bg1">
                        <a:lumMod val="95000"/>
                      </a:schemeClr>
                    </a:solidFill>
                  </a:tcPr>
                </a:tc>
                <a:tc gridSpan="3"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extLst>
                  <a:ext uri="{0D108BD9-81ED-4DB2-BD59-A6C34878D82A}">
                    <a16:rowId xmlns:a16="http://schemas.microsoft.com/office/drawing/2014/main" val="2522526126"/>
                  </a:ext>
                </a:extLst>
              </a:tr>
              <a:tr h="810563">
                <a:tc rowSpan="2"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1031626" rtl="0" eaLnBrk="1" fontAlgn="auto" latinLnBrk="0" hangingPunct="1">
                        <a:lnSpc>
                          <a:spcPct val="105000"/>
                        </a:lnSpc>
                        <a:spcBef>
                          <a:spcPts val="600"/>
                        </a:spcBef>
                        <a:spcAft>
                          <a:spcPts val="0"/>
                        </a:spcAft>
                        <a:buClrTx/>
                        <a:buSzTx/>
                        <a:buFontTx/>
                        <a:buNone/>
                        <a:tabLst/>
                        <a:defRPr/>
                      </a:pPr>
                      <a:r>
                        <a:rPr lang="de-DE" sz="1000" kern="1200" baseline="0" dirty="0">
                          <a:solidFill>
                            <a:srgbClr val="002060"/>
                          </a:solidFill>
                          <a:latin typeface="Arial"/>
                          <a:ea typeface="+mn-ea"/>
                          <a:cs typeface="+mn-cs"/>
                        </a:rPr>
                        <a:t>R+V erstattet aus Tarif </a:t>
                      </a:r>
                      <a:r>
                        <a:rPr lang="de-DE" sz="1000" kern="1200" baseline="0" dirty="0">
                          <a:solidFill>
                            <a:srgbClr val="002060"/>
                          </a:solidFill>
                          <a:latin typeface="+mn-lt"/>
                          <a:ea typeface="+mn-ea"/>
                          <a:cs typeface="+mn-cs"/>
                        </a:rPr>
                        <a:t>einen Betrag von</a:t>
                      </a:r>
                    </a:p>
                  </a:txBody>
                  <a:tcPr marL="80890" marR="80890" marT="80890" marB="80890" anchor="ctr">
                    <a:solidFill>
                      <a:schemeClr val="bg1">
                        <a:lumMod val="95000"/>
                      </a:schemeClr>
                    </a:solidFill>
                  </a:tcPr>
                </a:tc>
                <a:tc rowSpan="2"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1031626" rtl="0" eaLnBrk="1" latinLnBrk="0" hangingPunct="1"/>
                      <a:r>
                        <a:rPr lang="de-DE" sz="1000" b="1" kern="1200" baseline="0" dirty="0">
                          <a:solidFill>
                            <a:schemeClr val="bg1"/>
                          </a:solidFill>
                          <a:latin typeface="+mn-lt"/>
                          <a:ea typeface="+mn-ea"/>
                          <a:cs typeface="+mn-cs"/>
                        </a:rPr>
                        <a:t>Klinik classic PROFIL        (K3VF)</a:t>
                      </a:r>
                    </a:p>
                  </a:txBody>
                  <a:tcPr marL="72801" marR="72801" marT="72801" marB="72801" anchor="ctr">
                    <a:solidFill>
                      <a:schemeClr val="tx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1031626" rtl="0" eaLnBrk="1" latinLnBrk="0" hangingPunct="1"/>
                      <a:r>
                        <a:rPr lang="de-DE" sz="1000" b="1" kern="1200" baseline="0" dirty="0">
                          <a:solidFill>
                            <a:schemeClr val="bg1"/>
                          </a:solidFill>
                          <a:latin typeface="+mn-lt"/>
                          <a:ea typeface="+mn-ea"/>
                          <a:cs typeface="+mn-cs"/>
                        </a:rPr>
                        <a:t>Klinik </a:t>
                      </a:r>
                      <a:r>
                        <a:rPr lang="de-DE" sz="1000" b="1" kern="1200" baseline="0" dirty="0" err="1">
                          <a:solidFill>
                            <a:schemeClr val="bg1"/>
                          </a:solidFill>
                          <a:latin typeface="+mn-lt"/>
                          <a:ea typeface="+mn-ea"/>
                          <a:cs typeface="+mn-cs"/>
                        </a:rPr>
                        <a:t>comfort</a:t>
                      </a:r>
                      <a:r>
                        <a:rPr lang="de-DE" sz="1000" b="1" kern="1200" baseline="0" dirty="0">
                          <a:solidFill>
                            <a:schemeClr val="bg1"/>
                          </a:solidFill>
                          <a:latin typeface="+mn-lt"/>
                          <a:ea typeface="+mn-ea"/>
                          <a:cs typeface="+mn-cs"/>
                        </a:rPr>
                        <a:t> </a:t>
                      </a:r>
                      <a:r>
                        <a:rPr lang="de-DE" sz="1000" b="1" dirty="0">
                          <a:solidFill>
                            <a:schemeClr val="bg1"/>
                          </a:solidFill>
                        </a:rPr>
                        <a:t>PROFIL</a:t>
                      </a:r>
                      <a:r>
                        <a:rPr lang="de-DE" sz="1000" b="1" baseline="0" dirty="0">
                          <a:solidFill>
                            <a:schemeClr val="bg1"/>
                          </a:solidFill>
                        </a:rPr>
                        <a:t> </a:t>
                      </a:r>
                      <a:r>
                        <a:rPr lang="de-DE" sz="1000" b="1" kern="1200" baseline="0" dirty="0">
                          <a:solidFill>
                            <a:schemeClr val="bg1"/>
                          </a:solidFill>
                          <a:latin typeface="Arial"/>
                          <a:ea typeface="+mn-ea"/>
                          <a:cs typeface="+mn-cs"/>
                        </a:rPr>
                        <a:t>(K2VF)</a:t>
                      </a:r>
                    </a:p>
                  </a:txBody>
                  <a:tcPr marL="72801" marR="72801" marT="72801" marB="72801" anchor="ctr">
                    <a:solidFill>
                      <a:schemeClr val="tx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1031626" rtl="0" eaLnBrk="1" fontAlgn="auto" latinLnBrk="0" hangingPunct="1">
                        <a:lnSpc>
                          <a:spcPct val="105000"/>
                        </a:lnSpc>
                        <a:spcBef>
                          <a:spcPts val="600"/>
                        </a:spcBef>
                        <a:spcAft>
                          <a:spcPts val="0"/>
                        </a:spcAft>
                        <a:buClrTx/>
                        <a:buSzTx/>
                        <a:buFontTx/>
                        <a:buNone/>
                        <a:tabLst/>
                        <a:defRPr/>
                      </a:pPr>
                      <a:r>
                        <a:rPr lang="de-DE" sz="1000" b="1" kern="1200" baseline="0" dirty="0">
                          <a:solidFill>
                            <a:schemeClr val="bg1"/>
                          </a:solidFill>
                          <a:latin typeface="+mn-lt"/>
                          <a:ea typeface="+mn-ea"/>
                          <a:cs typeface="+mn-cs"/>
                        </a:rPr>
                        <a:t>Klinik premium </a:t>
                      </a:r>
                      <a:r>
                        <a:rPr lang="de-DE" sz="1000" b="1" dirty="0">
                          <a:solidFill>
                            <a:schemeClr val="bg1"/>
                          </a:solidFill>
                        </a:rPr>
                        <a:t>PROFIL     </a:t>
                      </a:r>
                      <a:r>
                        <a:rPr lang="de-DE" sz="1000" b="1" kern="1200" baseline="0" dirty="0">
                          <a:solidFill>
                            <a:schemeClr val="bg1"/>
                          </a:solidFill>
                          <a:latin typeface="Arial"/>
                          <a:ea typeface="+mn-ea"/>
                          <a:cs typeface="+mn-cs"/>
                        </a:rPr>
                        <a:t>(K3VF)</a:t>
                      </a:r>
                    </a:p>
                  </a:txBody>
                  <a:tcPr marL="72801" marR="72801" marT="72801" marB="72801" anchor="ctr">
                    <a:solidFill>
                      <a:schemeClr val="tx2"/>
                    </a:solidFill>
                  </a:tcPr>
                </a:tc>
                <a:extLst>
                  <a:ext uri="{0D108BD9-81ED-4DB2-BD59-A6C34878D82A}">
                    <a16:rowId xmlns:a16="http://schemas.microsoft.com/office/drawing/2014/main" val="4126358498"/>
                  </a:ext>
                </a:extLst>
              </a:tr>
              <a:tr h="388445">
                <a:tc gridSpan="2"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1031626" rtl="0" eaLnBrk="1" fontAlgn="auto" latinLnBrk="0" hangingPunct="1">
                        <a:lnSpc>
                          <a:spcPct val="105000"/>
                        </a:lnSpc>
                        <a:spcBef>
                          <a:spcPts val="600"/>
                        </a:spcBef>
                        <a:spcAft>
                          <a:spcPts val="0"/>
                        </a:spcAft>
                        <a:buClrTx/>
                        <a:buSzTx/>
                        <a:buFontTx/>
                        <a:buNone/>
                        <a:tabLst/>
                        <a:defRPr/>
                      </a:pPr>
                      <a:endParaRPr lang="de-DE" sz="900" kern="1200" baseline="0" dirty="0">
                        <a:solidFill>
                          <a:srgbClr val="002060"/>
                        </a:solidFill>
                        <a:latin typeface="+mn-lt"/>
                        <a:ea typeface="+mn-ea"/>
                        <a:cs typeface="+mn-cs"/>
                      </a:endParaRPr>
                    </a:p>
                  </a:txBody>
                  <a:tcPr marL="72000" marR="72000" marT="72000" marB="72000" anchor="ctr">
                    <a:solidFill>
                      <a:schemeClr val="bg1">
                        <a:lumMod val="95000"/>
                      </a:schemeClr>
                    </a:solidFill>
                  </a:tcPr>
                </a:tc>
                <a:tc hMerge="1" v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kern="1200" baseline="0" dirty="0">
                          <a:solidFill>
                            <a:srgbClr val="002060"/>
                          </a:solidFill>
                          <a:latin typeface="Arial"/>
                          <a:ea typeface="+mn-ea"/>
                          <a:cs typeface="+mn-cs"/>
                        </a:rPr>
                        <a:t>- 1.901</a:t>
                      </a:r>
                      <a:r>
                        <a:rPr lang="de-DE" sz="1000" kern="1200" baseline="0" dirty="0">
                          <a:solidFill>
                            <a:srgbClr val="002060"/>
                          </a:solidFill>
                          <a:latin typeface="+mn-lt"/>
                          <a:ea typeface="+mn-ea"/>
                          <a:cs typeface="+mn-cs"/>
                        </a:rPr>
                        <a:t> EUR</a:t>
                      </a:r>
                    </a:p>
                  </a:txBody>
                  <a:tcPr marL="72801" marR="72801" marT="72801" marB="72801" anchor="c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kern="1200" baseline="0" dirty="0">
                          <a:solidFill>
                            <a:srgbClr val="002060"/>
                          </a:solidFill>
                          <a:latin typeface="Arial"/>
                          <a:ea typeface="+mn-ea"/>
                          <a:cs typeface="+mn-cs"/>
                        </a:rPr>
                        <a:t>- 1.901</a:t>
                      </a:r>
                      <a:r>
                        <a:rPr lang="de-DE" sz="1000" kern="1200" baseline="0" dirty="0">
                          <a:solidFill>
                            <a:srgbClr val="002060"/>
                          </a:solidFill>
                          <a:latin typeface="+mn-lt"/>
                          <a:ea typeface="+mn-ea"/>
                          <a:cs typeface="+mn-cs"/>
                        </a:rPr>
                        <a:t> EUR</a:t>
                      </a:r>
                    </a:p>
                  </a:txBody>
                  <a:tcPr marL="72801" marR="72801" marT="72801" marB="72801"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r" defTabSz="1031626" rtl="0" eaLnBrk="1" latinLnBrk="0" hangingPunct="1"/>
                      <a:r>
                        <a:rPr lang="de-DE" sz="1000" kern="1200" baseline="0" dirty="0">
                          <a:solidFill>
                            <a:srgbClr val="002060"/>
                          </a:solidFill>
                          <a:latin typeface="Arial"/>
                          <a:ea typeface="+mn-ea"/>
                          <a:cs typeface="+mn-cs"/>
                        </a:rPr>
                        <a:t>- 1.901</a:t>
                      </a:r>
                      <a:r>
                        <a:rPr lang="de-DE" sz="1000" kern="1200" baseline="0" dirty="0">
                          <a:solidFill>
                            <a:srgbClr val="002060"/>
                          </a:solidFill>
                          <a:latin typeface="+mn-lt"/>
                          <a:ea typeface="+mn-ea"/>
                          <a:cs typeface="+mn-cs"/>
                        </a:rPr>
                        <a:t> EUR</a:t>
                      </a:r>
                    </a:p>
                  </a:txBody>
                  <a:tcPr marL="72801" marR="72801" marT="72801" marB="72801" anchor="ctr">
                    <a:solidFill>
                      <a:schemeClr val="accent6">
                        <a:lumMod val="60000"/>
                        <a:lumOff val="40000"/>
                      </a:schemeClr>
                    </a:solidFill>
                  </a:tcPr>
                </a:tc>
                <a:extLst>
                  <a:ext uri="{0D108BD9-81ED-4DB2-BD59-A6C34878D82A}">
                    <a16:rowId xmlns:a16="http://schemas.microsoft.com/office/drawing/2014/main" val="2368266027"/>
                  </a:ext>
                </a:extLst>
              </a:tr>
              <a:tr h="40978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000" b="1" baseline="0" dirty="0">
                          <a:solidFill>
                            <a:srgbClr val="002060"/>
                          </a:solidFill>
                          <a:latin typeface="+mn-lt"/>
                        </a:rPr>
                        <a:t>Der Krankenhausaufenthalt kostet statt 2.041 EUR</a:t>
                      </a:r>
                    </a:p>
                  </a:txBody>
                  <a:tcPr marL="80890" marR="80890" marT="80890" marB="80890" anchor="ctr">
                    <a:solidFill>
                      <a:schemeClr val="accent4"/>
                    </a:solidFill>
                  </a:tcPr>
                </a:tc>
                <a:tc hMerge="1">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srgbClr val="001957"/>
                        </a:solidFill>
                        <a:effectLst/>
                        <a:uLnTx/>
                        <a:uFillTx/>
                        <a:latin typeface="+mn-lt"/>
                        <a:ea typeface="+mn-ea"/>
                        <a:cs typeface="+mn-cs"/>
                      </a:endParaRPr>
                    </a:p>
                  </a:txBody>
                  <a:tcPr marL="72000" marR="72000" marT="72000" marB="72000" anchor="ctr">
                    <a:solidFill>
                      <a:schemeClr val="bg1">
                        <a:lumMod val="9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de-DE" sz="1000" b="1" baseline="0" dirty="0">
                          <a:solidFill>
                            <a:srgbClr val="002060"/>
                          </a:solidFill>
                        </a:rPr>
                        <a:t>= 140</a:t>
                      </a:r>
                      <a:r>
                        <a:rPr lang="de-DE" sz="1000" b="1" baseline="0" dirty="0">
                          <a:solidFill>
                            <a:srgbClr val="002060"/>
                          </a:solidFill>
                          <a:latin typeface="+mn-lt"/>
                        </a:rPr>
                        <a:t> EUR</a:t>
                      </a:r>
                    </a:p>
                  </a:txBody>
                  <a:tcPr marL="72801" marR="72801" marT="72801" marB="72801" anchor="ctr">
                    <a:solidFill>
                      <a:schemeClr val="accent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r" defTabSz="1031626" rtl="0" eaLnBrk="1" fontAlgn="auto" latinLnBrk="0" hangingPunct="1">
                        <a:lnSpc>
                          <a:spcPct val="100000"/>
                        </a:lnSpc>
                        <a:spcBef>
                          <a:spcPts val="0"/>
                        </a:spcBef>
                        <a:spcAft>
                          <a:spcPts val="0"/>
                        </a:spcAft>
                        <a:buClrTx/>
                        <a:buSzTx/>
                        <a:buFontTx/>
                        <a:buNone/>
                        <a:tabLst/>
                        <a:defRPr/>
                      </a:pPr>
                      <a:r>
                        <a:rPr lang="de-DE" sz="1000" b="1" baseline="0" dirty="0">
                          <a:solidFill>
                            <a:srgbClr val="002060"/>
                          </a:solidFill>
                        </a:rPr>
                        <a:t>= 140</a:t>
                      </a:r>
                      <a:r>
                        <a:rPr lang="de-DE" sz="1000" b="1" baseline="0" dirty="0">
                          <a:solidFill>
                            <a:srgbClr val="002060"/>
                          </a:solidFill>
                          <a:latin typeface="+mn-lt"/>
                        </a:rPr>
                        <a:t> EUR</a:t>
                      </a:r>
                    </a:p>
                  </a:txBody>
                  <a:tcPr marL="72801" marR="72801" marT="72801" marB="72801" anchor="ctr">
                    <a:solidFill>
                      <a:schemeClr val="accent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r" defTabSz="1031626" rtl="0" eaLnBrk="1" fontAlgn="auto" latinLnBrk="0" hangingPunct="1">
                        <a:lnSpc>
                          <a:spcPct val="100000"/>
                        </a:lnSpc>
                        <a:spcBef>
                          <a:spcPts val="0"/>
                        </a:spcBef>
                        <a:spcAft>
                          <a:spcPts val="0"/>
                        </a:spcAft>
                        <a:buClrTx/>
                        <a:buSzTx/>
                        <a:buFontTx/>
                        <a:buNone/>
                        <a:tabLst/>
                        <a:defRPr/>
                      </a:pPr>
                      <a:r>
                        <a:rPr lang="de-DE" sz="1000" b="1" baseline="0" dirty="0">
                          <a:solidFill>
                            <a:srgbClr val="002060"/>
                          </a:solidFill>
                        </a:rPr>
                        <a:t>= 140</a:t>
                      </a:r>
                      <a:r>
                        <a:rPr lang="de-DE" sz="1000" b="1" baseline="0" dirty="0">
                          <a:solidFill>
                            <a:srgbClr val="002060"/>
                          </a:solidFill>
                          <a:latin typeface="+mn-lt"/>
                        </a:rPr>
                        <a:t> EUR</a:t>
                      </a:r>
                    </a:p>
                  </a:txBody>
                  <a:tcPr marL="72801" marR="72801" marT="72801" marB="72801" anchor="ctr">
                    <a:solidFill>
                      <a:schemeClr val="accent4"/>
                    </a:solidFill>
                  </a:tcPr>
                </a:tc>
                <a:extLst>
                  <a:ext uri="{0D108BD9-81ED-4DB2-BD59-A6C34878D82A}">
                    <a16:rowId xmlns:a16="http://schemas.microsoft.com/office/drawing/2014/main" val="1947580743"/>
                  </a:ext>
                </a:extLst>
              </a:tr>
            </a:tbl>
          </a:graphicData>
        </a:graphic>
      </p:graphicFrame>
      <p:pic>
        <p:nvPicPr>
          <p:cNvPr id="20" name="Grafik 19">
            <a:extLst>
              <a:ext uri="{FF2B5EF4-FFF2-40B4-BE49-F238E27FC236}">
                <a16:creationId xmlns:a16="http://schemas.microsoft.com/office/drawing/2014/main" id="{8178F99D-4327-450E-83C4-03EB4854C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4754" y="1596736"/>
            <a:ext cx="1975138" cy="1975138"/>
          </a:xfrm>
          <a:prstGeom prst="rect">
            <a:avLst/>
          </a:prstGeom>
        </p:spPr>
      </p:pic>
    </p:spTree>
    <p:extLst>
      <p:ext uri="{BB962C8B-B14F-4D97-AF65-F5344CB8AC3E}">
        <p14:creationId xmlns:p14="http://schemas.microsoft.com/office/powerpoint/2010/main" val="47507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B47B668-F552-41EC-93DB-3F7F19B95D6D}"/>
              </a:ext>
            </a:extLst>
          </p:cNvPr>
          <p:cNvSpPr>
            <a:spLocks noGrp="1"/>
          </p:cNvSpPr>
          <p:nvPr>
            <p:ph type="pic" sz="quarter" idx="10"/>
          </p:nvPr>
        </p:nvSpPr>
        <p:spPr/>
      </p:sp>
      <p:sp>
        <p:nvSpPr>
          <p:cNvPr id="7" name="Titel 6">
            <a:extLst>
              <a:ext uri="{FF2B5EF4-FFF2-40B4-BE49-F238E27FC236}">
                <a16:creationId xmlns:a16="http://schemas.microsoft.com/office/drawing/2014/main" id="{706AFB48-EF12-4738-82FE-A7A4A4DAAA48}"/>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C7A27354-13FC-4C45-8339-EB51046CB3B3}"/>
              </a:ext>
            </a:extLst>
          </p:cNvPr>
          <p:cNvSpPr>
            <a:spLocks noGrp="1"/>
          </p:cNvSpPr>
          <p:nvPr>
            <p:ph type="dt" sz="half" idx="15"/>
          </p:nvPr>
        </p:nvSpPr>
        <p:spPr/>
        <p:txBody>
          <a:bodyPr/>
          <a:lstStyle/>
          <a:p>
            <a:fld id="{2B584668-E6DE-42FD-9FCD-8C4FCD193AF6}" type="datetime1">
              <a:rPr lang="de-DE" smtClean="0"/>
              <a:t>30.08.22</a:t>
            </a:fld>
            <a:endParaRPr lang="de-DE" dirty="0"/>
          </a:p>
        </p:txBody>
      </p:sp>
      <p:sp>
        <p:nvSpPr>
          <p:cNvPr id="5" name="Fußzeilenplatzhalter 4">
            <a:extLst>
              <a:ext uri="{FF2B5EF4-FFF2-40B4-BE49-F238E27FC236}">
                <a16:creationId xmlns:a16="http://schemas.microsoft.com/office/drawing/2014/main" id="{17153736-D3F7-4683-826F-5B8B4841C7B9}"/>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6F89EFF-946F-41BB-9265-965A209B5EA7}"/>
              </a:ext>
            </a:extLst>
          </p:cNvPr>
          <p:cNvSpPr>
            <a:spLocks noGrp="1"/>
          </p:cNvSpPr>
          <p:nvPr>
            <p:ph type="sldNum" sz="quarter" idx="17"/>
          </p:nvPr>
        </p:nvSpPr>
        <p:spPr/>
        <p:txBody>
          <a:bodyPr/>
          <a:lstStyle/>
          <a:p>
            <a:fld id="{19214891-A90D-482A-B08A-59BEA405D4DE}" type="slidenum">
              <a:rPr lang="de-DE" smtClean="0"/>
              <a:t>11</a:t>
            </a:fld>
            <a:endParaRPr lang="de-DE" dirty="0"/>
          </a:p>
        </p:txBody>
      </p:sp>
      <p:pic>
        <p:nvPicPr>
          <p:cNvPr id="9" name="Grafik 8" descr="Ein Bild, das Person enthält.&#10;&#10;Automatisch generierte Beschreibung">
            <a:extLst>
              <a:ext uri="{FF2B5EF4-FFF2-40B4-BE49-F238E27FC236}">
                <a16:creationId xmlns:a16="http://schemas.microsoft.com/office/drawing/2014/main" id="{51C62713-AFD2-4404-B64B-91429BC72374}"/>
              </a:ext>
            </a:extLst>
          </p:cNvPr>
          <p:cNvPicPr>
            <a:picLocks noChangeAspect="1"/>
          </p:cNvPicPr>
          <p:nvPr/>
        </p:nvPicPr>
        <p:blipFill rotWithShape="1">
          <a:blip r:embed="rId2">
            <a:extLst>
              <a:ext uri="{28A0092B-C50C-407E-A947-70E740481C1C}">
                <a14:useLocalDpi xmlns:a14="http://schemas.microsoft.com/office/drawing/2010/main" val="0"/>
              </a:ext>
            </a:extLst>
          </a:blip>
          <a:srcRect t="12408" b="1770"/>
          <a:stretch/>
        </p:blipFill>
        <p:spPr>
          <a:xfrm>
            <a:off x="0" y="-1"/>
            <a:ext cx="9143999" cy="5233989"/>
          </a:xfrm>
          <a:prstGeom prst="rect">
            <a:avLst/>
          </a:prstGeom>
        </p:spPr>
      </p:pic>
      <p:sp>
        <p:nvSpPr>
          <p:cNvPr id="10" name="Rechteck 9">
            <a:extLst>
              <a:ext uri="{FF2B5EF4-FFF2-40B4-BE49-F238E27FC236}">
                <a16:creationId xmlns:a16="http://schemas.microsoft.com/office/drawing/2014/main" id="{D8640EC4-1FA1-4D40-8059-F69258374197}"/>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 </a:t>
            </a:r>
            <a:br>
              <a:rPr lang="de-DE" sz="1800" b="1" dirty="0">
                <a:solidFill>
                  <a:srgbClr val="FF8213"/>
                </a:solidFill>
              </a:rPr>
            </a:br>
            <a:r>
              <a:rPr lang="de-DE" sz="1800" b="1" dirty="0" err="1">
                <a:solidFill>
                  <a:srgbClr val="FF8213"/>
                </a:solidFill>
              </a:rPr>
              <a:t>Lebensarbeitszeitkomto</a:t>
            </a:r>
            <a:br>
              <a:rPr lang="de-DE" sz="1800" b="1" dirty="0">
                <a:solidFill>
                  <a:srgbClr val="FF8213"/>
                </a:solidFill>
              </a:rPr>
            </a:br>
            <a:br>
              <a:rPr lang="de-DE" sz="1800" b="1" dirty="0">
                <a:solidFill>
                  <a:srgbClr val="FF8213"/>
                </a:solidFill>
              </a:rPr>
            </a:br>
            <a:r>
              <a:rPr lang="de-DE" sz="1800" b="1" dirty="0">
                <a:solidFill>
                  <a:schemeClr val="tx1"/>
                </a:solidFill>
              </a:rPr>
              <a:t>Weil Zeit so kostbar ist</a:t>
            </a:r>
          </a:p>
          <a:p>
            <a:pPr>
              <a:lnSpc>
                <a:spcPct val="110000"/>
              </a:lnSpc>
              <a:spcBef>
                <a:spcPts val="0"/>
              </a:spcBef>
            </a:pPr>
            <a:r>
              <a:rPr lang="de-DE" sz="1800" b="1" dirty="0">
                <a:solidFill>
                  <a:schemeClr val="tx1"/>
                </a:solidFill>
              </a:rPr>
              <a:t>Mehr #FREUZEIT fürs Leben</a:t>
            </a:r>
          </a:p>
        </p:txBody>
      </p:sp>
    </p:spTree>
    <p:extLst>
      <p:ext uri="{BB962C8B-B14F-4D97-AF65-F5344CB8AC3E}">
        <p14:creationId xmlns:p14="http://schemas.microsoft.com/office/powerpoint/2010/main" val="3873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Lebensarbeitszeitkonto</a:t>
            </a:r>
            <a:br>
              <a:rPr lang="de-DE" dirty="0"/>
            </a:br>
            <a:r>
              <a:rPr lang="de-DE" dirty="0">
                <a:solidFill>
                  <a:schemeClr val="tx1"/>
                </a:solidFill>
              </a:rPr>
              <a:t>Betriebliche Zeitwertkonten als Vergütungs-PLUS</a:t>
            </a:r>
            <a:br>
              <a:rPr lang="de-DE" dirty="0">
                <a:solidFill>
                  <a:srgbClr val="FF8213"/>
                </a:solidFill>
              </a:rPr>
            </a:b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5D8C9F22-50EA-4A13-8352-6289C543A2AB}" type="datetime1">
              <a:rPr lang="de-DE" smtClean="0"/>
              <a:t>30.08.22</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12</a:t>
            </a:fld>
            <a:endParaRPr lang="de-DE" dirty="0"/>
          </a:p>
        </p:txBody>
      </p:sp>
      <p:sp>
        <p:nvSpPr>
          <p:cNvPr id="17" name="Inhaltsplatzhalter 16">
            <a:extLst>
              <a:ext uri="{FF2B5EF4-FFF2-40B4-BE49-F238E27FC236}">
                <a16:creationId xmlns:a16="http://schemas.microsoft.com/office/drawing/2014/main" id="{D04B84A1-A824-4D2E-BCB7-70F1A2814B12}"/>
              </a:ext>
            </a:extLst>
          </p:cNvPr>
          <p:cNvSpPr>
            <a:spLocks noGrp="1"/>
          </p:cNvSpPr>
          <p:nvPr>
            <p:ph sz="quarter" idx="14"/>
          </p:nvPr>
        </p:nvSpPr>
        <p:spPr/>
        <p:txBody>
          <a:bodyPr/>
          <a:lstStyle/>
          <a:p>
            <a:endParaRPr lang="de-DE"/>
          </a:p>
        </p:txBody>
      </p:sp>
      <p:sp>
        <p:nvSpPr>
          <p:cNvPr id="18" name="Inhaltsplatzhalter 8">
            <a:extLst>
              <a:ext uri="{FF2B5EF4-FFF2-40B4-BE49-F238E27FC236}">
                <a16:creationId xmlns:a16="http://schemas.microsoft.com/office/drawing/2014/main" id="{6A472096-AAE9-4A61-B19F-236B2BC82249}"/>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Font typeface="Arial" panose="020B0604020202020204" pitchFamily="34" charset="0"/>
              <a:buChar char="›"/>
            </a:pPr>
            <a:r>
              <a:rPr lang="de-DE" dirty="0"/>
              <a:t>Mehr Flexibilität durch ein gesondertes „Extra-Konto“</a:t>
            </a:r>
          </a:p>
          <a:p>
            <a:pPr marL="144000" indent="-144000">
              <a:buClr>
                <a:schemeClr val="tx1"/>
              </a:buClr>
              <a:buFont typeface="Arial" panose="020B0604020202020204" pitchFamily="34" charset="0"/>
              <a:buChar char="›"/>
            </a:pPr>
            <a:r>
              <a:rPr lang="de-DE" dirty="0"/>
              <a:t>Einzahlungen auf das Lebensarbeitszeitkonto sind für Sie als Mitarbeiter steuer- und sozialversicherungsfrei.</a:t>
            </a:r>
          </a:p>
          <a:p>
            <a:pPr marL="144000" indent="-144000">
              <a:buClr>
                <a:schemeClr val="tx1"/>
              </a:buClr>
              <a:buFont typeface="Arial" panose="020B0604020202020204" pitchFamily="34" charset="0"/>
              <a:buChar char="›"/>
            </a:pPr>
            <a:r>
              <a:rPr lang="de-DE" dirty="0"/>
              <a:t>Verschiedene Nutzungsmöglichkeiten passend zur jeweiligen Lebenssituation</a:t>
            </a:r>
          </a:p>
          <a:p>
            <a:pPr marL="144000" indent="-144000">
              <a:buClr>
                <a:schemeClr val="tx1"/>
              </a:buClr>
              <a:buFont typeface="Arial" panose="020B0604020202020204" pitchFamily="34" charset="0"/>
              <a:buChar char="›"/>
            </a:pPr>
            <a:r>
              <a:rPr lang="de-DE" dirty="0"/>
              <a:t>Motivation durch Optionen zur Begleitung der „Work-Life-Balance“</a:t>
            </a:r>
          </a:p>
        </p:txBody>
      </p:sp>
      <p:sp>
        <p:nvSpPr>
          <p:cNvPr id="19" name="Textfeld 18">
            <a:extLst>
              <a:ext uri="{FF2B5EF4-FFF2-40B4-BE49-F238E27FC236}">
                <a16:creationId xmlns:a16="http://schemas.microsoft.com/office/drawing/2014/main" id="{839F1529-DB21-4F7F-9946-37FDDACAB4D1}"/>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pic>
        <p:nvPicPr>
          <p:cNvPr id="24" name="Grafik 23" descr="Ein Bild, das Person, draußen, Sportwettkampf, Sport enthält.&#10;&#10;Automatisch generierte Beschreibung">
            <a:extLst>
              <a:ext uri="{FF2B5EF4-FFF2-40B4-BE49-F238E27FC236}">
                <a16:creationId xmlns:a16="http://schemas.microsoft.com/office/drawing/2014/main" id="{0EEF6604-1AB3-42F1-93AD-0753BE6B17EB}"/>
              </a:ext>
            </a:extLst>
          </p:cNvPr>
          <p:cNvPicPr>
            <a:picLocks noChangeAspect="1"/>
          </p:cNvPicPr>
          <p:nvPr/>
        </p:nvPicPr>
        <p:blipFill rotWithShape="1">
          <a:blip r:embed="rId2">
            <a:extLst>
              <a:ext uri="{28A0092B-C50C-407E-A947-70E740481C1C}">
                <a14:useLocalDpi xmlns:a14="http://schemas.microsoft.com/office/drawing/2010/main" val="0"/>
              </a:ext>
            </a:extLst>
          </a:blip>
          <a:srcRect l="26262" t="14163" r="10888"/>
          <a:stretch/>
        </p:blipFill>
        <p:spPr>
          <a:xfrm>
            <a:off x="4715999" y="1200150"/>
            <a:ext cx="4429225" cy="4033838"/>
          </a:xfrm>
          <a:prstGeom prst="rect">
            <a:avLst/>
          </a:prstGeom>
        </p:spPr>
      </p:pic>
      <p:pic>
        <p:nvPicPr>
          <p:cNvPr id="10" name="Grafik 9" descr="Ein Bild, das Person enthält.&#10;&#10;Automatisch generierte Beschreibung">
            <a:extLst>
              <a:ext uri="{FF2B5EF4-FFF2-40B4-BE49-F238E27FC236}">
                <a16:creationId xmlns:a16="http://schemas.microsoft.com/office/drawing/2014/main" id="{6F857408-1B9F-4581-926D-FE7F91E5FD74}"/>
              </a:ext>
            </a:extLst>
          </p:cNvPr>
          <p:cNvPicPr>
            <a:picLocks noChangeAspect="1"/>
          </p:cNvPicPr>
          <p:nvPr/>
        </p:nvPicPr>
        <p:blipFill rotWithShape="1">
          <a:blip r:embed="rId3">
            <a:extLst>
              <a:ext uri="{28A0092B-C50C-407E-A947-70E740481C1C}">
                <a14:useLocalDpi xmlns:a14="http://schemas.microsoft.com/office/drawing/2010/main" val="0"/>
              </a:ext>
            </a:extLst>
          </a:blip>
          <a:srcRect l="25216" t="12251" r="12007" b="1927"/>
          <a:stretch/>
        </p:blipFill>
        <p:spPr>
          <a:xfrm>
            <a:off x="4716463" y="1196990"/>
            <a:ext cx="4427536" cy="4036998"/>
          </a:xfrm>
          <a:prstGeom prst="rect">
            <a:avLst/>
          </a:prstGeom>
        </p:spPr>
      </p:pic>
    </p:spTree>
    <p:extLst>
      <p:ext uri="{BB962C8B-B14F-4D97-AF65-F5344CB8AC3E}">
        <p14:creationId xmlns:p14="http://schemas.microsoft.com/office/powerpoint/2010/main" val="164696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Lebensarbeitszeitkonto</a:t>
            </a:r>
            <a:br>
              <a:rPr lang="de-DE" dirty="0"/>
            </a:br>
            <a:r>
              <a:rPr lang="de-DE" dirty="0">
                <a:solidFill>
                  <a:schemeClr val="tx1"/>
                </a:solidFill>
              </a:rPr>
              <a:t>Betriebliche Zeitwertkonten als Vergütungs-PLUS</a:t>
            </a:r>
            <a:br>
              <a:rPr lang="de-DE" dirty="0">
                <a:solidFill>
                  <a:srgbClr val="FF8213"/>
                </a:solidFill>
              </a:rPr>
            </a:b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0D89480E-E973-4AC6-BAB3-4E57D2E911A1}" type="datetime1">
              <a:rPr lang="de-DE" smtClean="0"/>
              <a:t>30.08.22</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13</a:t>
            </a:fld>
            <a:endParaRPr lang="de-DE" dirty="0"/>
          </a:p>
        </p:txBody>
      </p:sp>
      <p:grpSp>
        <p:nvGrpSpPr>
          <p:cNvPr id="9" name="Gruppieren 8">
            <a:extLst>
              <a:ext uri="{FF2B5EF4-FFF2-40B4-BE49-F238E27FC236}">
                <a16:creationId xmlns:a16="http://schemas.microsoft.com/office/drawing/2014/main" id="{946720E0-9AA5-4E28-8F29-CC1622A79D5B}"/>
              </a:ext>
            </a:extLst>
          </p:cNvPr>
          <p:cNvGrpSpPr/>
          <p:nvPr/>
        </p:nvGrpSpPr>
        <p:grpSpPr>
          <a:xfrm>
            <a:off x="3230547" y="1899373"/>
            <a:ext cx="2684855" cy="2916000"/>
            <a:chOff x="3230547" y="1851661"/>
            <a:chExt cx="2684855" cy="2916000"/>
          </a:xfrm>
        </p:grpSpPr>
        <p:sp>
          <p:nvSpPr>
            <p:cNvPr id="10" name="Rechteck 9">
              <a:extLst>
                <a:ext uri="{FF2B5EF4-FFF2-40B4-BE49-F238E27FC236}">
                  <a16:creationId xmlns:a16="http://schemas.microsoft.com/office/drawing/2014/main" id="{48323AE5-E622-4E82-90AC-0D618CA2DD36}"/>
                </a:ext>
              </a:extLst>
            </p:cNvPr>
            <p:cNvSpPr/>
            <p:nvPr/>
          </p:nvSpPr>
          <p:spPr>
            <a:xfrm>
              <a:off x="3297186" y="1851661"/>
              <a:ext cx="2551578" cy="29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solidFill>
                  <a:schemeClr val="tx1"/>
                </a:solidFill>
              </a:endParaRPr>
            </a:p>
          </p:txBody>
        </p:sp>
        <p:grpSp>
          <p:nvGrpSpPr>
            <p:cNvPr id="11" name="Gruppieren 10">
              <a:extLst>
                <a:ext uri="{FF2B5EF4-FFF2-40B4-BE49-F238E27FC236}">
                  <a16:creationId xmlns:a16="http://schemas.microsoft.com/office/drawing/2014/main" id="{5D7F389D-5737-45DF-A27F-44D06129E486}"/>
                </a:ext>
              </a:extLst>
            </p:cNvPr>
            <p:cNvGrpSpPr/>
            <p:nvPr/>
          </p:nvGrpSpPr>
          <p:grpSpPr>
            <a:xfrm>
              <a:off x="3230547" y="3377141"/>
              <a:ext cx="2684855" cy="643717"/>
              <a:chOff x="3230547" y="3377141"/>
              <a:chExt cx="2684855" cy="643717"/>
            </a:xfrm>
          </p:grpSpPr>
          <p:sp>
            <p:nvSpPr>
              <p:cNvPr id="12" name="Textplatzhalter 6">
                <a:extLst>
                  <a:ext uri="{FF2B5EF4-FFF2-40B4-BE49-F238E27FC236}">
                    <a16:creationId xmlns:a16="http://schemas.microsoft.com/office/drawing/2014/main" id="{85BDED12-BB49-431E-80E5-9C523A8099B6}"/>
                  </a:ext>
                </a:extLst>
              </p:cNvPr>
              <p:cNvSpPr txBox="1">
                <a:spLocks/>
              </p:cNvSpPr>
              <p:nvPr/>
            </p:nvSpPr>
            <p:spPr bwMode="gray">
              <a:xfrm>
                <a:off x="3230547" y="3377141"/>
                <a:ext cx="2684855" cy="251850"/>
              </a:xfrm>
              <a:prstGeom prst="rect">
                <a:avLst/>
              </a:prstGeom>
            </p:spPr>
            <p:txBody>
              <a:bodyPr lIns="0" tIns="0" rIns="0" bIns="0" anchor="ctr"/>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400" b="1" dirty="0"/>
                  <a:t>Guthaben Lebensarbeitszeitkonto</a:t>
                </a:r>
              </a:p>
            </p:txBody>
          </p:sp>
          <p:sp>
            <p:nvSpPr>
              <p:cNvPr id="13" name="Textplatzhalter 6">
                <a:extLst>
                  <a:ext uri="{FF2B5EF4-FFF2-40B4-BE49-F238E27FC236}">
                    <a16:creationId xmlns:a16="http://schemas.microsoft.com/office/drawing/2014/main" id="{0C8EF2D3-D39F-45F8-87F1-B1E7E7E2D741}"/>
                  </a:ext>
                </a:extLst>
              </p:cNvPr>
              <p:cNvSpPr txBox="1">
                <a:spLocks/>
              </p:cNvSpPr>
              <p:nvPr/>
            </p:nvSpPr>
            <p:spPr bwMode="gray">
              <a:xfrm>
                <a:off x="3842681" y="3830290"/>
                <a:ext cx="1460587" cy="190568"/>
              </a:xfrm>
              <a:prstGeom prst="rect">
                <a:avLst/>
              </a:prstGeom>
            </p:spPr>
            <p:txBody>
              <a:bodyPr lIns="0" tIns="0" rIns="0" bIns="0" anchor="t"/>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600" dirty="0"/>
                  <a:t>in Euro</a:t>
                </a:r>
              </a:p>
            </p:txBody>
          </p:sp>
        </p:grpSp>
      </p:grpSp>
      <p:grpSp>
        <p:nvGrpSpPr>
          <p:cNvPr id="14" name="Gruppieren 13">
            <a:extLst>
              <a:ext uri="{FF2B5EF4-FFF2-40B4-BE49-F238E27FC236}">
                <a16:creationId xmlns:a16="http://schemas.microsoft.com/office/drawing/2014/main" id="{42F7DB85-2A59-4329-BEE4-D249532E54BC}"/>
              </a:ext>
            </a:extLst>
          </p:cNvPr>
          <p:cNvGrpSpPr/>
          <p:nvPr/>
        </p:nvGrpSpPr>
        <p:grpSpPr>
          <a:xfrm>
            <a:off x="5734050" y="2369510"/>
            <a:ext cx="3060000" cy="1152000"/>
            <a:chOff x="5734050" y="2321798"/>
            <a:chExt cx="3060000" cy="1152000"/>
          </a:xfrm>
        </p:grpSpPr>
        <p:sp>
          <p:nvSpPr>
            <p:cNvPr id="15" name="Rectangle 26">
              <a:extLst>
                <a:ext uri="{FF2B5EF4-FFF2-40B4-BE49-F238E27FC236}">
                  <a16:creationId xmlns:a16="http://schemas.microsoft.com/office/drawing/2014/main" id="{51BCDB4C-8DD0-40F8-B832-54AD3FB9C9C5}"/>
                </a:ext>
              </a:extLst>
            </p:cNvPr>
            <p:cNvSpPr/>
            <p:nvPr/>
          </p:nvSpPr>
          <p:spPr bwMode="gray">
            <a:xfrm>
              <a:off x="5734050" y="2321798"/>
              <a:ext cx="3060000" cy="1152000"/>
            </a:xfrm>
            <a:prstGeom prst="homePlate">
              <a:avLst>
                <a:gd name="adj" fmla="val 281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4" tIns="108000" rIns="0" bIns="0" rtlCol="0" anchor="t"/>
            <a:lstStyle/>
            <a:p>
              <a:pPr>
                <a:spcAft>
                  <a:spcPts val="450"/>
                </a:spcAft>
              </a:pPr>
              <a:r>
                <a:rPr lang="de-DE" b="1" dirty="0"/>
                <a:t>Auszahlung des Guthabens, </a:t>
              </a:r>
              <a:r>
                <a:rPr lang="de-DE" sz="1000" dirty="0"/>
                <a:t>z. B.</a:t>
              </a:r>
              <a:endParaRPr lang="de-DE" dirty="0"/>
            </a:p>
          </p:txBody>
        </p:sp>
        <p:sp>
          <p:nvSpPr>
            <p:cNvPr id="17" name="Inhaltsplatzhalter 1">
              <a:extLst>
                <a:ext uri="{FF2B5EF4-FFF2-40B4-BE49-F238E27FC236}">
                  <a16:creationId xmlns:a16="http://schemas.microsoft.com/office/drawing/2014/main" id="{93B7F04E-DF1A-4AD7-825F-E48B36A8F42B}"/>
                </a:ext>
              </a:extLst>
            </p:cNvPr>
            <p:cNvSpPr txBox="1">
              <a:spLocks/>
            </p:cNvSpPr>
            <p:nvPr/>
          </p:nvSpPr>
          <p:spPr bwMode="gray">
            <a:xfrm>
              <a:off x="5848762" y="2720002"/>
              <a:ext cx="2825338" cy="694846"/>
            </a:xfrm>
            <a:prstGeom prst="rect">
              <a:avLst/>
            </a:prstGeom>
            <a:noFill/>
            <a:ln w="6350">
              <a:noFill/>
            </a:ln>
            <a:effectLst/>
          </p:spPr>
          <p:txBody>
            <a:bodyPr lIns="0" tIns="0" rIns="0" bIns="0" anchor="t"/>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rgbClr val="FFA500"/>
                </a:buClr>
              </a:pPr>
              <a:r>
                <a:rPr lang="de-DE" sz="1000" dirty="0">
                  <a:solidFill>
                    <a:schemeClr val="bg1"/>
                  </a:solidFill>
                  <a:latin typeface="Arial" pitchFamily="34" charset="0"/>
                  <a:cs typeface="Arial" pitchFamily="34" charset="0"/>
                </a:rPr>
                <a:t>Vorzeitiger Ruhestand</a:t>
              </a:r>
            </a:p>
            <a:p>
              <a:pPr marL="108000" lvl="1" indent="-108000">
                <a:spcBef>
                  <a:spcPts val="0"/>
                </a:spcBef>
                <a:spcAft>
                  <a:spcPts val="0"/>
                </a:spcAft>
                <a:buClr>
                  <a:srgbClr val="FFA500"/>
                </a:buClr>
              </a:pPr>
              <a:r>
                <a:rPr lang="de-DE" sz="1000" dirty="0">
                  <a:solidFill>
                    <a:schemeClr val="bg1"/>
                  </a:solidFill>
                  <a:latin typeface="Arial" pitchFamily="34" charset="0"/>
                  <a:cs typeface="Arial" pitchFamily="34" charset="0"/>
                </a:rPr>
                <a:t>Freistellungszeiten, z. B. Sabbatical, Elternzeit, …</a:t>
              </a:r>
            </a:p>
          </p:txBody>
        </p:sp>
      </p:grpSp>
      <p:sp>
        <p:nvSpPr>
          <p:cNvPr id="18" name="Flussdiagramm: Verbinder zu einer anderen Seite 17">
            <a:extLst>
              <a:ext uri="{FF2B5EF4-FFF2-40B4-BE49-F238E27FC236}">
                <a16:creationId xmlns:a16="http://schemas.microsoft.com/office/drawing/2014/main" id="{1E485846-A2BD-492E-8F81-4E2FDF0607CE}"/>
              </a:ext>
            </a:extLst>
          </p:cNvPr>
          <p:cNvSpPr/>
          <p:nvPr/>
        </p:nvSpPr>
        <p:spPr>
          <a:xfrm>
            <a:off x="3410368" y="1247862"/>
            <a:ext cx="2323682" cy="932095"/>
          </a:xfrm>
          <a:prstGeom prst="flowChartOffpageConnector">
            <a:avLst/>
          </a:prstGeom>
          <a:solidFill>
            <a:srgbClr val="00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algn="ctr">
              <a:spcBef>
                <a:spcPts val="0"/>
              </a:spcBef>
            </a:pPr>
            <a:r>
              <a:rPr lang="de-DE" b="1" dirty="0">
                <a:solidFill>
                  <a:schemeClr val="tx1"/>
                </a:solidFill>
              </a:rPr>
              <a:t>Garantierte Verzinsung </a:t>
            </a:r>
          </a:p>
          <a:p>
            <a:pPr algn="ctr">
              <a:spcBef>
                <a:spcPts val="0"/>
              </a:spcBef>
            </a:pPr>
            <a:r>
              <a:rPr lang="de-DE" b="1" dirty="0">
                <a:solidFill>
                  <a:schemeClr val="tx1"/>
                </a:solidFill>
              </a:rPr>
              <a:t>+ </a:t>
            </a:r>
          </a:p>
          <a:p>
            <a:pPr algn="ctr">
              <a:spcBef>
                <a:spcPts val="0"/>
              </a:spcBef>
            </a:pPr>
            <a:r>
              <a:rPr lang="de-DE" b="1" dirty="0">
                <a:solidFill>
                  <a:schemeClr val="tx1"/>
                </a:solidFill>
              </a:rPr>
              <a:t>Überschussbeteiligung</a:t>
            </a:r>
          </a:p>
        </p:txBody>
      </p:sp>
      <p:grpSp>
        <p:nvGrpSpPr>
          <p:cNvPr id="19" name="Gruppieren 18">
            <a:extLst>
              <a:ext uri="{FF2B5EF4-FFF2-40B4-BE49-F238E27FC236}">
                <a16:creationId xmlns:a16="http://schemas.microsoft.com/office/drawing/2014/main" id="{547C26F2-A6C5-4F56-9CB6-E6C777E9BC48}"/>
              </a:ext>
            </a:extLst>
          </p:cNvPr>
          <p:cNvGrpSpPr/>
          <p:nvPr/>
        </p:nvGrpSpPr>
        <p:grpSpPr>
          <a:xfrm>
            <a:off x="362108" y="2628149"/>
            <a:ext cx="3060000" cy="1152000"/>
            <a:chOff x="362108" y="2666239"/>
            <a:chExt cx="3060000" cy="1152000"/>
          </a:xfrm>
        </p:grpSpPr>
        <p:sp>
          <p:nvSpPr>
            <p:cNvPr id="20" name="Rectangle 26">
              <a:extLst>
                <a:ext uri="{FF2B5EF4-FFF2-40B4-BE49-F238E27FC236}">
                  <a16:creationId xmlns:a16="http://schemas.microsoft.com/office/drawing/2014/main" id="{3A14EDCA-5F8B-4EB2-ADD5-40BB18A1F818}"/>
                </a:ext>
              </a:extLst>
            </p:cNvPr>
            <p:cNvSpPr/>
            <p:nvPr/>
          </p:nvSpPr>
          <p:spPr bwMode="gray">
            <a:xfrm>
              <a:off x="362108" y="2666239"/>
              <a:ext cx="3060000" cy="1152000"/>
            </a:xfrm>
            <a:prstGeom prst="homePlate">
              <a:avLst>
                <a:gd name="adj" fmla="val 281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4" tIns="108000" rIns="0" bIns="0" rtlCol="0" anchor="t"/>
            <a:lstStyle/>
            <a:p>
              <a:pPr>
                <a:spcAft>
                  <a:spcPts val="450"/>
                </a:spcAft>
              </a:pPr>
              <a:r>
                <a:rPr lang="de-DE" b="1" dirty="0"/>
                <a:t>Einzahlungen, </a:t>
              </a:r>
              <a:r>
                <a:rPr lang="de-DE" sz="1000" dirty="0"/>
                <a:t>z. B.</a:t>
              </a:r>
              <a:endParaRPr lang="de-DE" dirty="0"/>
            </a:p>
          </p:txBody>
        </p:sp>
        <p:sp>
          <p:nvSpPr>
            <p:cNvPr id="21" name="Inhaltsplatzhalter 1">
              <a:extLst>
                <a:ext uri="{FF2B5EF4-FFF2-40B4-BE49-F238E27FC236}">
                  <a16:creationId xmlns:a16="http://schemas.microsoft.com/office/drawing/2014/main" id="{BD5AC4E0-4DE1-436F-91ED-02D771613EB1}"/>
                </a:ext>
              </a:extLst>
            </p:cNvPr>
            <p:cNvSpPr txBox="1">
              <a:spLocks/>
            </p:cNvSpPr>
            <p:nvPr/>
          </p:nvSpPr>
          <p:spPr bwMode="gray">
            <a:xfrm>
              <a:off x="481625" y="3065115"/>
              <a:ext cx="2060667" cy="694846"/>
            </a:xfrm>
            <a:prstGeom prst="rect">
              <a:avLst/>
            </a:prstGeom>
            <a:noFill/>
            <a:ln w="6350">
              <a:noFill/>
            </a:ln>
            <a:effectLst/>
          </p:spPr>
          <p:txBody>
            <a:bodyPr lIns="0" tIns="0" rIns="0" bIns="0" anchor="t"/>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rgbClr val="FFA500"/>
                </a:buClr>
              </a:pPr>
              <a:r>
                <a:rPr lang="de-DE" sz="1000" dirty="0">
                  <a:solidFill>
                    <a:schemeClr val="bg1"/>
                  </a:solidFill>
                  <a:latin typeface="Arial" pitchFamily="34" charset="0"/>
                  <a:cs typeface="Arial" pitchFamily="34" charset="0"/>
                </a:rPr>
                <a:t>Gehaltsbestandteile</a:t>
              </a:r>
            </a:p>
            <a:p>
              <a:pPr marL="108000" lvl="1" indent="-108000">
                <a:spcBef>
                  <a:spcPts val="0"/>
                </a:spcBef>
                <a:spcAft>
                  <a:spcPts val="0"/>
                </a:spcAft>
                <a:buClr>
                  <a:srgbClr val="FFA500"/>
                </a:buClr>
              </a:pPr>
              <a:r>
                <a:rPr lang="de-DE" sz="1000" dirty="0">
                  <a:solidFill>
                    <a:schemeClr val="bg1"/>
                  </a:solidFill>
                  <a:latin typeface="Arial" pitchFamily="34" charset="0"/>
                  <a:cs typeface="Arial" pitchFamily="34" charset="0"/>
                </a:rPr>
                <a:t>Weihnachtsgeld, Urlaubsgeld, </a:t>
              </a:r>
              <a:br>
                <a:rPr lang="de-DE" sz="1000" dirty="0">
                  <a:solidFill>
                    <a:schemeClr val="bg1"/>
                  </a:solidFill>
                  <a:latin typeface="Arial" pitchFamily="34" charset="0"/>
                  <a:cs typeface="Arial" pitchFamily="34" charset="0"/>
                </a:rPr>
              </a:br>
              <a:r>
                <a:rPr lang="de-DE" sz="1000" dirty="0">
                  <a:solidFill>
                    <a:schemeClr val="bg1"/>
                  </a:solidFill>
                  <a:latin typeface="Arial" pitchFamily="34" charset="0"/>
                  <a:cs typeface="Arial" pitchFamily="34" charset="0"/>
                </a:rPr>
                <a:t>Tantieme</a:t>
              </a:r>
            </a:p>
            <a:p>
              <a:pPr marL="108000" lvl="1" indent="-108000">
                <a:spcBef>
                  <a:spcPts val="0"/>
                </a:spcBef>
                <a:spcAft>
                  <a:spcPts val="0"/>
                </a:spcAft>
                <a:buClr>
                  <a:srgbClr val="FFA500"/>
                </a:buClr>
              </a:pPr>
              <a:r>
                <a:rPr lang="de-DE" sz="1000" dirty="0">
                  <a:solidFill>
                    <a:schemeClr val="bg1"/>
                  </a:solidFill>
                  <a:latin typeface="Arial" pitchFamily="34" charset="0"/>
                  <a:cs typeface="Arial" pitchFamily="34" charset="0"/>
                </a:rPr>
                <a:t>Überstunden, Urlaubstage</a:t>
              </a:r>
            </a:p>
          </p:txBody>
        </p:sp>
      </p:grpSp>
      <p:grpSp>
        <p:nvGrpSpPr>
          <p:cNvPr id="22" name="Gruppieren 21">
            <a:extLst>
              <a:ext uri="{FF2B5EF4-FFF2-40B4-BE49-F238E27FC236}">
                <a16:creationId xmlns:a16="http://schemas.microsoft.com/office/drawing/2014/main" id="{86CE0F49-ED44-4AD2-8130-30B8C81ED7E3}"/>
              </a:ext>
            </a:extLst>
          </p:cNvPr>
          <p:cNvGrpSpPr/>
          <p:nvPr/>
        </p:nvGrpSpPr>
        <p:grpSpPr>
          <a:xfrm>
            <a:off x="151871" y="1530579"/>
            <a:ext cx="2805537" cy="993689"/>
            <a:chOff x="144647" y="1439055"/>
            <a:chExt cx="3159876" cy="1124603"/>
          </a:xfrm>
        </p:grpSpPr>
        <p:sp>
          <p:nvSpPr>
            <p:cNvPr id="23" name="Rechteck 22">
              <a:extLst>
                <a:ext uri="{FF2B5EF4-FFF2-40B4-BE49-F238E27FC236}">
                  <a16:creationId xmlns:a16="http://schemas.microsoft.com/office/drawing/2014/main" id="{C292ABC2-AC10-4BE3-B766-4644DE55BCD4}"/>
                </a:ext>
              </a:extLst>
            </p:cNvPr>
            <p:cNvSpPr/>
            <p:nvPr/>
          </p:nvSpPr>
          <p:spPr>
            <a:xfrm rot="21120000">
              <a:off x="144647" y="1439055"/>
              <a:ext cx="3159876" cy="1123696"/>
            </a:xfrm>
            <a:prstGeom prst="rect">
              <a:avLst/>
            </a:prstGeom>
            <a:solidFill>
              <a:srgbClr val="00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t"/>
            <a:lstStyle/>
            <a:p>
              <a:pPr marL="162022" lvl="1" indent="-162022">
                <a:spcBef>
                  <a:spcPts val="0"/>
                </a:spcBef>
                <a:buClr>
                  <a:schemeClr val="bg1"/>
                </a:buClr>
                <a:buFont typeface="Webdings" pitchFamily="18" charset="2"/>
                <a:buChar char="8"/>
              </a:pPr>
              <a:endParaRPr lang="de-DE" sz="900" dirty="0">
                <a:solidFill>
                  <a:schemeClr val="tx1"/>
                </a:solidFill>
                <a:latin typeface="Arial" pitchFamily="34" charset="0"/>
                <a:cs typeface="Arial" pitchFamily="34" charset="0"/>
              </a:endParaRPr>
            </a:p>
          </p:txBody>
        </p:sp>
        <p:sp>
          <p:nvSpPr>
            <p:cNvPr id="24" name="Inhaltsplatzhalter 1">
              <a:extLst>
                <a:ext uri="{FF2B5EF4-FFF2-40B4-BE49-F238E27FC236}">
                  <a16:creationId xmlns:a16="http://schemas.microsoft.com/office/drawing/2014/main" id="{7E2DCF1C-6C77-4178-B6E6-3D17014AAEAB}"/>
                </a:ext>
              </a:extLst>
            </p:cNvPr>
            <p:cNvSpPr txBox="1">
              <a:spLocks/>
            </p:cNvSpPr>
            <p:nvPr/>
          </p:nvSpPr>
          <p:spPr bwMode="gray">
            <a:xfrm rot="21120000">
              <a:off x="211926" y="1496123"/>
              <a:ext cx="3016213" cy="1067535"/>
            </a:xfrm>
            <a:prstGeom prst="rect">
              <a:avLst/>
            </a:prstGeom>
            <a:noFill/>
            <a:ln w="6350">
              <a:noFill/>
            </a:ln>
            <a:effectLst/>
          </p:spPr>
          <p:txBody>
            <a:bodyPr lIns="0" tIns="0" rIns="0" bIns="0" anchor="b"/>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chemeClr val="tx1"/>
                </a:buClr>
              </a:pPr>
              <a:r>
                <a:rPr lang="de-DE" sz="1200" dirty="0">
                  <a:latin typeface="Arial" pitchFamily="34" charset="0"/>
                  <a:cs typeface="Arial" pitchFamily="34" charset="0"/>
                </a:rPr>
                <a:t>Flexible Beitragszahlung</a:t>
              </a:r>
            </a:p>
            <a:p>
              <a:pPr marL="108000" lvl="1" indent="-108000">
                <a:spcBef>
                  <a:spcPts val="0"/>
                </a:spcBef>
                <a:spcAft>
                  <a:spcPts val="0"/>
                </a:spcAft>
                <a:buClr>
                  <a:schemeClr val="tx1"/>
                </a:buClr>
              </a:pPr>
              <a:r>
                <a:rPr lang="de-DE" sz="1200" b="1" dirty="0">
                  <a:latin typeface="Arial" pitchFamily="34" charset="0"/>
                  <a:cs typeface="Arial" pitchFamily="34" charset="0"/>
                </a:rPr>
                <a:t>Tarif mit Abschlusskosten: </a:t>
              </a:r>
              <a:r>
                <a:rPr lang="de-DE" sz="1200" dirty="0">
                  <a:latin typeface="Arial" pitchFamily="34" charset="0"/>
                  <a:cs typeface="Arial" pitchFamily="34" charset="0"/>
                </a:rPr>
                <a:t>Eingezahlte Beiträge </a:t>
              </a:r>
              <a:r>
                <a:rPr lang="de-DE" sz="1200" kern="0" dirty="0">
                  <a:latin typeface="Arial"/>
                </a:rPr>
                <a:t>abzüglich der Abschlusskosten </a:t>
              </a:r>
              <a:r>
                <a:rPr lang="de-DE" sz="1200" dirty="0">
                  <a:latin typeface="Arial" pitchFamily="34" charset="0"/>
                  <a:cs typeface="Arial" pitchFamily="34" charset="0"/>
                </a:rPr>
                <a:t>garantiert </a:t>
              </a:r>
              <a:r>
                <a:rPr lang="de-DE" sz="1050" dirty="0">
                  <a:latin typeface="Arial" pitchFamily="34" charset="0"/>
                  <a:cs typeface="Arial" pitchFamily="34" charset="0"/>
                </a:rPr>
                <a:t>(Nettobeitragserhalt).*</a:t>
              </a:r>
              <a:endParaRPr lang="de-DE" sz="1200" dirty="0">
                <a:latin typeface="Arial" pitchFamily="34" charset="0"/>
                <a:cs typeface="Arial" pitchFamily="34" charset="0"/>
              </a:endParaRPr>
            </a:p>
          </p:txBody>
        </p:sp>
      </p:grpSp>
      <p:sp>
        <p:nvSpPr>
          <p:cNvPr id="25" name="Textplatzhalter 6">
            <a:extLst>
              <a:ext uri="{FF2B5EF4-FFF2-40B4-BE49-F238E27FC236}">
                <a16:creationId xmlns:a16="http://schemas.microsoft.com/office/drawing/2014/main" id="{FF5916C6-FE98-48CA-87E5-DB2139BB7DFE}"/>
              </a:ext>
            </a:extLst>
          </p:cNvPr>
          <p:cNvSpPr txBox="1">
            <a:spLocks/>
          </p:cNvSpPr>
          <p:nvPr/>
        </p:nvSpPr>
        <p:spPr bwMode="gray">
          <a:xfrm>
            <a:off x="5848764" y="4546266"/>
            <a:ext cx="2935078" cy="330000"/>
          </a:xfrm>
          <a:prstGeom prst="rect">
            <a:avLst/>
          </a:prstGeom>
        </p:spPr>
        <p:txBody>
          <a:bodyPr lIns="0" tIns="0" rIns="0" bIns="0" anchor="t"/>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400" dirty="0"/>
              <a:t>Auszahlungen sind steuer- </a:t>
            </a:r>
            <a:br>
              <a:rPr lang="de-DE" sz="1400" dirty="0"/>
            </a:br>
            <a:r>
              <a:rPr lang="de-DE" sz="1400" dirty="0"/>
              <a:t>und sozialversicherungspflichtig.</a:t>
            </a:r>
          </a:p>
        </p:txBody>
      </p:sp>
      <p:cxnSp>
        <p:nvCxnSpPr>
          <p:cNvPr id="26" name="Straight Connector 8">
            <a:extLst>
              <a:ext uri="{FF2B5EF4-FFF2-40B4-BE49-F238E27FC236}">
                <a16:creationId xmlns:a16="http://schemas.microsoft.com/office/drawing/2014/main" id="{9AEB34E8-3C5A-43B1-A021-0439B7DCD594}"/>
              </a:ext>
            </a:extLst>
          </p:cNvPr>
          <p:cNvCxnSpPr/>
          <p:nvPr/>
        </p:nvCxnSpPr>
        <p:spPr>
          <a:xfrm>
            <a:off x="360373" y="5010948"/>
            <a:ext cx="842520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35512BE-D231-4570-8357-A3FFCD24F100}"/>
              </a:ext>
            </a:extLst>
          </p:cNvPr>
          <p:cNvSpPr/>
          <p:nvPr/>
        </p:nvSpPr>
        <p:spPr>
          <a:xfrm>
            <a:off x="3467890" y="4867969"/>
            <a:ext cx="2209010" cy="28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dirty="0">
                <a:solidFill>
                  <a:schemeClr val="tx1"/>
                </a:solidFill>
              </a:rPr>
              <a:t>Bei Insolvenz gesichert</a:t>
            </a:r>
          </a:p>
        </p:txBody>
      </p:sp>
      <p:sp>
        <p:nvSpPr>
          <p:cNvPr id="28" name="Textplatzhalter 6">
            <a:extLst>
              <a:ext uri="{FF2B5EF4-FFF2-40B4-BE49-F238E27FC236}">
                <a16:creationId xmlns:a16="http://schemas.microsoft.com/office/drawing/2014/main" id="{80F29DC7-A2DB-432A-B984-AC3A497FF28D}"/>
              </a:ext>
            </a:extLst>
          </p:cNvPr>
          <p:cNvSpPr txBox="1">
            <a:spLocks/>
          </p:cNvSpPr>
          <p:nvPr/>
        </p:nvSpPr>
        <p:spPr bwMode="gray">
          <a:xfrm>
            <a:off x="358775" y="4546266"/>
            <a:ext cx="2938411" cy="349012"/>
          </a:xfrm>
          <a:prstGeom prst="rect">
            <a:avLst/>
          </a:prstGeom>
        </p:spPr>
        <p:txBody>
          <a:bodyPr lIns="0" tIns="0" rIns="0" bIns="0" anchor="t"/>
          <a:lstStyle>
            <a:lvl1pPr marL="0" indent="0" algn="l" rtl="0" eaLnBrk="1" fontAlgn="base" hangingPunct="1">
              <a:spcBef>
                <a:spcPts val="800"/>
              </a:spcBef>
              <a:spcAft>
                <a:spcPts val="338"/>
              </a:spcAft>
              <a:buClr>
                <a:srgbClr val="FF6600"/>
              </a:buClr>
              <a:buSzPct val="120000"/>
              <a:buFont typeface="Webdings" pitchFamily="18" charset="2"/>
              <a:buNone/>
              <a:defRPr sz="1200" kern="1200">
                <a:solidFill>
                  <a:schemeClr val="tx1"/>
                </a:solidFill>
                <a:latin typeface="Arial" pitchFamily="34" charset="0"/>
                <a:ea typeface="+mn-ea"/>
                <a:cs typeface="Arial" pitchFamily="34" charset="0"/>
              </a:defRPr>
            </a:lvl1pPr>
            <a:lvl2pPr marL="252000" indent="-252000" algn="l" rtl="0" eaLnBrk="1" fontAlgn="base" hangingPunct="1">
              <a:spcBef>
                <a:spcPts val="338"/>
              </a:spcBef>
              <a:spcAft>
                <a:spcPts val="338"/>
              </a:spcAft>
              <a:buClr>
                <a:srgbClr val="FF6600"/>
              </a:buClr>
              <a:buSzPct val="120000"/>
              <a:buFont typeface="Webdings" pitchFamily="18" charset="2"/>
              <a:buChar char="8"/>
              <a:defRPr sz="1200" kern="1200" baseline="0">
                <a:solidFill>
                  <a:schemeClr val="tx1"/>
                </a:solidFill>
                <a:latin typeface="Arial" pitchFamily="34" charset="0"/>
                <a:ea typeface="+mn-ea"/>
                <a:cs typeface="Arial" pitchFamily="34" charset="0"/>
              </a:defRPr>
            </a:lvl2pPr>
            <a:lvl3pPr marL="432000" indent="-216000" algn="l" rtl="0" eaLnBrk="1" fontAlgn="base" hangingPunct="1">
              <a:spcBef>
                <a:spcPts val="338"/>
              </a:spcBef>
              <a:spcAft>
                <a:spcPts val="338"/>
              </a:spcAft>
              <a:buClr>
                <a:srgbClr val="FF6600"/>
              </a:buClr>
              <a:buSzPct val="120000"/>
              <a:buFont typeface="Webdings" pitchFamily="18" charset="2"/>
              <a:buChar char="4"/>
              <a:defRPr sz="1200" kern="1200" baseline="0">
                <a:solidFill>
                  <a:schemeClr val="tx1"/>
                </a:solidFill>
                <a:latin typeface="Arial" pitchFamily="34" charset="0"/>
                <a:ea typeface="+mn-ea"/>
                <a:cs typeface="Arial" pitchFamily="34" charset="0"/>
              </a:defRPr>
            </a:lvl3pPr>
            <a:lvl4pPr marL="612000" indent="-180000" algn="l" rtl="0" eaLnBrk="1" fontAlgn="base" hangingPunct="1">
              <a:spcBef>
                <a:spcPts val="338"/>
              </a:spcBef>
              <a:spcAft>
                <a:spcPts val="338"/>
              </a:spcAft>
              <a:buClr>
                <a:srgbClr val="FF6600"/>
              </a:buClr>
              <a:buSzPct val="120000"/>
              <a:buFont typeface="Wingdings" pitchFamily="2" charset="2"/>
              <a:buChar char="§"/>
              <a:defRPr sz="1200" kern="1200">
                <a:solidFill>
                  <a:schemeClr val="tx1"/>
                </a:solidFill>
                <a:latin typeface="Arial" pitchFamily="34" charset="0"/>
                <a:ea typeface="+mn-ea"/>
                <a:cs typeface="Arial" pitchFamily="34" charset="0"/>
              </a:defRPr>
            </a:lvl4pPr>
            <a:lvl5pPr marL="792000" indent="-180000" algn="l" rtl="0" eaLnBrk="1" fontAlgn="base"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Arial" pitchFamily="34" charset="0"/>
                <a:ea typeface="+mn-ea"/>
                <a:cs typeface="Arial" pitchFamily="34" charset="0"/>
              </a:defRPr>
            </a:lvl5pPr>
            <a:lvl6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6pPr>
            <a:lvl7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7pPr>
            <a:lvl8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8pPr>
            <a:lvl9pPr marL="792000" indent="-180000" algn="l" defTabSz="1375467" rtl="0" eaLnBrk="1" latinLnBrk="0" hangingPunct="1">
              <a:spcBef>
                <a:spcPts val="338"/>
              </a:spcBef>
              <a:spcAft>
                <a:spcPts val="338"/>
              </a:spcAft>
              <a:buClr>
                <a:srgbClr val="FF6600"/>
              </a:buClr>
              <a:buSzPct val="120000"/>
              <a:buFont typeface="Wingdings" panose="05000000000000000000" pitchFamily="2" charset="2"/>
              <a:buChar char="§"/>
              <a:defRPr sz="1200" kern="1200">
                <a:solidFill>
                  <a:schemeClr val="tx1"/>
                </a:solidFill>
                <a:latin typeface="+mn-lt"/>
                <a:ea typeface="+mn-ea"/>
                <a:cs typeface="+mn-cs"/>
              </a:defRPr>
            </a:lvl9pPr>
          </a:lstStyle>
          <a:p>
            <a:pPr indent="-189025" algn="ctr">
              <a:spcBef>
                <a:spcPts val="0"/>
              </a:spcBef>
              <a:spcAft>
                <a:spcPts val="0"/>
              </a:spcAft>
            </a:pPr>
            <a:r>
              <a:rPr lang="de-DE" sz="1400" dirty="0"/>
              <a:t>Einzahlungen sind für Arbeitnehmer </a:t>
            </a:r>
            <a:br>
              <a:rPr lang="de-DE" sz="1400" dirty="0"/>
            </a:br>
            <a:r>
              <a:rPr lang="de-DE" sz="1400" dirty="0"/>
              <a:t>steuer- und sozialversicherungsfrei.</a:t>
            </a:r>
          </a:p>
        </p:txBody>
      </p:sp>
      <p:grpSp>
        <p:nvGrpSpPr>
          <p:cNvPr id="29" name="Gruppieren 28">
            <a:extLst>
              <a:ext uri="{FF2B5EF4-FFF2-40B4-BE49-F238E27FC236}">
                <a16:creationId xmlns:a16="http://schemas.microsoft.com/office/drawing/2014/main" id="{C5D5BA2B-78EA-4539-8A4C-3CF36239BB1E}"/>
              </a:ext>
            </a:extLst>
          </p:cNvPr>
          <p:cNvGrpSpPr/>
          <p:nvPr/>
        </p:nvGrpSpPr>
        <p:grpSpPr>
          <a:xfrm>
            <a:off x="5734050" y="3522275"/>
            <a:ext cx="3060000" cy="728130"/>
            <a:chOff x="5734050" y="3474563"/>
            <a:chExt cx="3060000" cy="728130"/>
          </a:xfrm>
        </p:grpSpPr>
        <p:sp>
          <p:nvSpPr>
            <p:cNvPr id="30" name="AutoShape 22">
              <a:extLst>
                <a:ext uri="{FF2B5EF4-FFF2-40B4-BE49-F238E27FC236}">
                  <a16:creationId xmlns:a16="http://schemas.microsoft.com/office/drawing/2014/main" id="{7B8F4ECD-5CFA-45C0-B0D1-4C253CD4F673}"/>
                </a:ext>
              </a:extLst>
            </p:cNvPr>
            <p:cNvSpPr>
              <a:spLocks noChangeArrowheads="1"/>
            </p:cNvSpPr>
            <p:nvPr/>
          </p:nvSpPr>
          <p:spPr bwMode="auto">
            <a:xfrm>
              <a:off x="5734050" y="3474563"/>
              <a:ext cx="3060000" cy="728130"/>
            </a:xfrm>
            <a:prstGeom prst="homePlate">
              <a:avLst>
                <a:gd name="adj" fmla="val 44954"/>
              </a:avLst>
            </a:prstGeom>
            <a:solidFill>
              <a:schemeClr val="accent6"/>
            </a:solidFill>
            <a:ln w="28575">
              <a:noFill/>
              <a:miter lim="800000"/>
              <a:headEnd/>
              <a:tailEnd/>
            </a:ln>
            <a:effectLst/>
          </p:spPr>
          <p:txBody>
            <a:bodyPr lIns="108014" tIns="74796" rIns="74796" bIns="74796" anchor="ctr" anchorCtr="0"/>
            <a:lstStyle/>
            <a:p>
              <a:pPr marL="228491" lvl="1" indent="-228491" defTabSz="686029">
                <a:lnSpc>
                  <a:spcPct val="95000"/>
                </a:lnSpc>
                <a:spcBef>
                  <a:spcPts val="254"/>
                </a:spcBef>
                <a:spcAft>
                  <a:spcPts val="254"/>
                </a:spcAft>
                <a:buClr>
                  <a:srgbClr val="FF6600"/>
                </a:buClr>
                <a:buFont typeface="Webdings" pitchFamily="18" charset="2"/>
                <a:buChar char="8"/>
              </a:pPr>
              <a:endParaRPr lang="de-DE" sz="1000" noProof="1">
                <a:solidFill>
                  <a:sysClr val="windowText" lastClr="000000"/>
                </a:solidFill>
              </a:endParaRPr>
            </a:p>
          </p:txBody>
        </p:sp>
        <p:sp>
          <p:nvSpPr>
            <p:cNvPr id="31" name="Inhaltsplatzhalter 1">
              <a:extLst>
                <a:ext uri="{FF2B5EF4-FFF2-40B4-BE49-F238E27FC236}">
                  <a16:creationId xmlns:a16="http://schemas.microsoft.com/office/drawing/2014/main" id="{DBAE19FA-9CAB-47D4-AB2D-B896BB8683B2}"/>
                </a:ext>
              </a:extLst>
            </p:cNvPr>
            <p:cNvSpPr txBox="1">
              <a:spLocks/>
            </p:cNvSpPr>
            <p:nvPr/>
          </p:nvSpPr>
          <p:spPr bwMode="gray">
            <a:xfrm>
              <a:off x="5848762" y="3494570"/>
              <a:ext cx="2199864" cy="688117"/>
            </a:xfrm>
            <a:prstGeom prst="rect">
              <a:avLst/>
            </a:prstGeom>
            <a:noFill/>
            <a:ln w="6350">
              <a:noFill/>
            </a:ln>
            <a:effectLst/>
          </p:spPr>
          <p:txBody>
            <a:bodyPr lIns="0" tIns="0" rIns="0" bIns="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rgbClr val="FFA500"/>
                </a:buClr>
              </a:pPr>
              <a:r>
                <a:rPr lang="de-DE" sz="1000" dirty="0">
                  <a:latin typeface="Arial" pitchFamily="34" charset="0"/>
                  <a:cs typeface="Arial" pitchFamily="34" charset="0"/>
                </a:rPr>
                <a:t>Bei Ausscheiden des Mitarbeiters</a:t>
              </a:r>
            </a:p>
            <a:p>
              <a:pPr marL="216000" lvl="1" indent="-108000">
                <a:spcBef>
                  <a:spcPts val="0"/>
                </a:spcBef>
                <a:spcAft>
                  <a:spcPts val="0"/>
                </a:spcAft>
                <a:buClr>
                  <a:srgbClr val="FFA500"/>
                </a:buClr>
              </a:pPr>
              <a:r>
                <a:rPr lang="de-DE" sz="1000" dirty="0">
                  <a:latin typeface="Arial" pitchFamily="34" charset="0"/>
                  <a:cs typeface="Arial" pitchFamily="34" charset="0"/>
                </a:rPr>
                <a:t>Auszahlung (Störfall) oder </a:t>
              </a:r>
            </a:p>
            <a:p>
              <a:pPr marL="216000" lvl="1" indent="-108000">
                <a:spcBef>
                  <a:spcPts val="0"/>
                </a:spcBef>
                <a:spcAft>
                  <a:spcPts val="0"/>
                </a:spcAft>
                <a:buClr>
                  <a:srgbClr val="FFA500"/>
                </a:buClr>
              </a:pPr>
              <a:r>
                <a:rPr lang="de-DE" sz="1000" dirty="0">
                  <a:latin typeface="Arial" pitchFamily="34" charset="0"/>
                  <a:cs typeface="Arial" pitchFamily="34" charset="0"/>
                </a:rPr>
                <a:t>Übertragung auf neuen Arbeitgeber oder auf DRV Bund</a:t>
              </a:r>
            </a:p>
          </p:txBody>
        </p:sp>
      </p:grpSp>
      <p:grpSp>
        <p:nvGrpSpPr>
          <p:cNvPr id="32" name="Gruppieren 31">
            <a:extLst>
              <a:ext uri="{FF2B5EF4-FFF2-40B4-BE49-F238E27FC236}">
                <a16:creationId xmlns:a16="http://schemas.microsoft.com/office/drawing/2014/main" id="{F8DCE61A-A0E2-44CF-83DB-5A883F92F1F6}"/>
              </a:ext>
            </a:extLst>
          </p:cNvPr>
          <p:cNvGrpSpPr/>
          <p:nvPr/>
        </p:nvGrpSpPr>
        <p:grpSpPr>
          <a:xfrm>
            <a:off x="2718806" y="3000350"/>
            <a:ext cx="401867" cy="407598"/>
            <a:chOff x="3152266" y="3052074"/>
            <a:chExt cx="401867" cy="407598"/>
          </a:xfrm>
        </p:grpSpPr>
        <p:sp>
          <p:nvSpPr>
            <p:cNvPr id="33" name="Freihandform: Form 32">
              <a:extLst>
                <a:ext uri="{FF2B5EF4-FFF2-40B4-BE49-F238E27FC236}">
                  <a16:creationId xmlns:a16="http://schemas.microsoft.com/office/drawing/2014/main" id="{3A84E243-9FD7-4C02-B9BD-8895778926DE}"/>
                </a:ext>
              </a:extLst>
            </p:cNvPr>
            <p:cNvSpPr/>
            <p:nvPr/>
          </p:nvSpPr>
          <p:spPr>
            <a:xfrm>
              <a:off x="3190943" y="3096482"/>
              <a:ext cx="363190" cy="363190"/>
            </a:xfrm>
            <a:custGeom>
              <a:avLst/>
              <a:gdLst>
                <a:gd name="connsiteX0" fmla="*/ 363191 w 363190"/>
                <a:gd name="connsiteY0" fmla="*/ 181595 h 363190"/>
                <a:gd name="connsiteX1" fmla="*/ 181595 w 363190"/>
                <a:gd name="connsiteY1" fmla="*/ 363191 h 363190"/>
                <a:gd name="connsiteX2" fmla="*/ 0 w 363190"/>
                <a:gd name="connsiteY2" fmla="*/ 181595 h 363190"/>
                <a:gd name="connsiteX3" fmla="*/ 181595 w 363190"/>
                <a:gd name="connsiteY3" fmla="*/ 0 h 363190"/>
                <a:gd name="connsiteX4" fmla="*/ 363191 w 363190"/>
                <a:gd name="connsiteY4" fmla="*/ 181595 h 363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0" h="363190">
                  <a:moveTo>
                    <a:pt x="363191" y="181595"/>
                  </a:moveTo>
                  <a:cubicBezTo>
                    <a:pt x="363191" y="281888"/>
                    <a:pt x="281888" y="363191"/>
                    <a:pt x="181595" y="363191"/>
                  </a:cubicBezTo>
                  <a:cubicBezTo>
                    <a:pt x="81303" y="363191"/>
                    <a:pt x="0" y="281888"/>
                    <a:pt x="0" y="181595"/>
                  </a:cubicBezTo>
                  <a:cubicBezTo>
                    <a:pt x="0" y="81303"/>
                    <a:pt x="81303" y="0"/>
                    <a:pt x="181595" y="0"/>
                  </a:cubicBezTo>
                  <a:cubicBezTo>
                    <a:pt x="281888" y="0"/>
                    <a:pt x="363191" y="81303"/>
                    <a:pt x="363191" y="181595"/>
                  </a:cubicBezTo>
                  <a:close/>
                </a:path>
              </a:pathLst>
            </a:custGeom>
            <a:solidFill>
              <a:srgbClr val="00E6E6"/>
            </a:solidFill>
            <a:ln w="1345" cap="flat">
              <a:noFill/>
              <a:prstDash val="solid"/>
              <a:miter/>
            </a:ln>
          </p:spPr>
          <p:txBody>
            <a:bodyPr rtlCol="0" anchor="ctr"/>
            <a:lstStyle/>
            <a:p>
              <a:endParaRPr lang="de-DE"/>
            </a:p>
          </p:txBody>
        </p:sp>
        <p:grpSp>
          <p:nvGrpSpPr>
            <p:cNvPr id="34" name="Grafik 24">
              <a:extLst>
                <a:ext uri="{FF2B5EF4-FFF2-40B4-BE49-F238E27FC236}">
                  <a16:creationId xmlns:a16="http://schemas.microsoft.com/office/drawing/2014/main" id="{269BDF5E-87B2-4160-950B-618F9BB273E1}"/>
                </a:ext>
              </a:extLst>
            </p:cNvPr>
            <p:cNvGrpSpPr/>
            <p:nvPr/>
          </p:nvGrpSpPr>
          <p:grpSpPr>
            <a:xfrm>
              <a:off x="3152266" y="3052074"/>
              <a:ext cx="384366" cy="384366"/>
              <a:chOff x="3152266" y="3052074"/>
              <a:chExt cx="384366" cy="384366"/>
            </a:xfrm>
            <a:solidFill>
              <a:srgbClr val="FFFFFF"/>
            </a:solidFill>
          </p:grpSpPr>
          <p:sp>
            <p:nvSpPr>
              <p:cNvPr id="35" name="Freihandform: Form 34">
                <a:extLst>
                  <a:ext uri="{FF2B5EF4-FFF2-40B4-BE49-F238E27FC236}">
                    <a16:creationId xmlns:a16="http://schemas.microsoft.com/office/drawing/2014/main" id="{D0539BEB-E63E-4F3C-8AFF-816EE16A972F}"/>
                  </a:ext>
                </a:extLst>
              </p:cNvPr>
              <p:cNvSpPr/>
              <p:nvPr/>
            </p:nvSpPr>
            <p:spPr>
              <a:xfrm>
                <a:off x="3212391" y="3143421"/>
                <a:ext cx="202586" cy="198765"/>
              </a:xfrm>
              <a:custGeom>
                <a:avLst/>
                <a:gdLst>
                  <a:gd name="connsiteX0" fmla="*/ 132011 w 202586"/>
                  <a:gd name="connsiteY0" fmla="*/ 176375 h 198765"/>
                  <a:gd name="connsiteX1" fmla="*/ 62935 w 202586"/>
                  <a:gd name="connsiteY1" fmla="*/ 134299 h 198765"/>
                  <a:gd name="connsiteX2" fmla="*/ 131999 w 202586"/>
                  <a:gd name="connsiteY2" fmla="*/ 134299 h 198765"/>
                  <a:gd name="connsiteX3" fmla="*/ 131999 w 202586"/>
                  <a:gd name="connsiteY3" fmla="*/ 111935 h 198765"/>
                  <a:gd name="connsiteX4" fmla="*/ 55569 w 202586"/>
                  <a:gd name="connsiteY4" fmla="*/ 111935 h 198765"/>
                  <a:gd name="connsiteX5" fmla="*/ 55569 w 202586"/>
                  <a:gd name="connsiteY5" fmla="*/ 86876 h 198765"/>
                  <a:gd name="connsiteX6" fmla="*/ 131999 w 202586"/>
                  <a:gd name="connsiteY6" fmla="*/ 86876 h 198765"/>
                  <a:gd name="connsiteX7" fmla="*/ 131999 w 202586"/>
                  <a:gd name="connsiteY7" fmla="*/ 64513 h 198765"/>
                  <a:gd name="connsiteX8" fmla="*/ 62935 w 202586"/>
                  <a:gd name="connsiteY8" fmla="*/ 64513 h 198765"/>
                  <a:gd name="connsiteX9" fmla="*/ 167738 w 202586"/>
                  <a:gd name="connsiteY9" fmla="*/ 31115 h 198765"/>
                  <a:gd name="connsiteX10" fmla="*/ 186819 w 202586"/>
                  <a:gd name="connsiteY10" fmla="*/ 45004 h 198765"/>
                  <a:gd name="connsiteX11" fmla="*/ 202585 w 202586"/>
                  <a:gd name="connsiteY11" fmla="*/ 29145 h 198765"/>
                  <a:gd name="connsiteX12" fmla="*/ 61132 w 202586"/>
                  <a:gd name="connsiteY12" fmla="*/ 29448 h 198765"/>
                  <a:gd name="connsiteX13" fmla="*/ 38503 w 202586"/>
                  <a:gd name="connsiteY13" fmla="*/ 64513 h 198765"/>
                  <a:gd name="connsiteX14" fmla="*/ 0 w 202586"/>
                  <a:gd name="connsiteY14" fmla="*/ 64513 h 198765"/>
                  <a:gd name="connsiteX15" fmla="*/ 0 w 202586"/>
                  <a:gd name="connsiteY15" fmla="*/ 86876 h 198765"/>
                  <a:gd name="connsiteX16" fmla="*/ 32983 w 202586"/>
                  <a:gd name="connsiteY16" fmla="*/ 86876 h 198765"/>
                  <a:gd name="connsiteX17" fmla="*/ 32982 w 202586"/>
                  <a:gd name="connsiteY17" fmla="*/ 111935 h 198765"/>
                  <a:gd name="connsiteX18" fmla="*/ 0 w 202586"/>
                  <a:gd name="connsiteY18" fmla="*/ 111935 h 198765"/>
                  <a:gd name="connsiteX19" fmla="*/ 0 w 202586"/>
                  <a:gd name="connsiteY19" fmla="*/ 134299 h 198765"/>
                  <a:gd name="connsiteX20" fmla="*/ 38502 w 202586"/>
                  <a:gd name="connsiteY20" fmla="*/ 134299 h 198765"/>
                  <a:gd name="connsiteX21" fmla="*/ 167724 w 202586"/>
                  <a:gd name="connsiteY21" fmla="*/ 192165 h 198765"/>
                  <a:gd name="connsiteX22" fmla="*/ 202586 w 202586"/>
                  <a:gd name="connsiteY22" fmla="*/ 169667 h 198765"/>
                  <a:gd name="connsiteX23" fmla="*/ 186817 w 202586"/>
                  <a:gd name="connsiteY23" fmla="*/ 153808 h 198765"/>
                  <a:gd name="connsiteX24" fmla="*/ 132011 w 202586"/>
                  <a:gd name="connsiteY24" fmla="*/ 176375 h 19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586" h="198765">
                    <a:moveTo>
                      <a:pt x="132011" y="176375"/>
                    </a:moveTo>
                    <a:cubicBezTo>
                      <a:pt x="102914" y="176421"/>
                      <a:pt x="76241" y="160174"/>
                      <a:pt x="62935" y="134299"/>
                    </a:cubicBezTo>
                    <a:lnTo>
                      <a:pt x="131999" y="134299"/>
                    </a:lnTo>
                    <a:lnTo>
                      <a:pt x="131999" y="111935"/>
                    </a:lnTo>
                    <a:lnTo>
                      <a:pt x="55569" y="111935"/>
                    </a:lnTo>
                    <a:cubicBezTo>
                      <a:pt x="54189" y="103639"/>
                      <a:pt x="54189" y="95172"/>
                      <a:pt x="55569" y="86876"/>
                    </a:cubicBezTo>
                    <a:lnTo>
                      <a:pt x="131999" y="86876"/>
                    </a:lnTo>
                    <a:lnTo>
                      <a:pt x="131999" y="64513"/>
                    </a:lnTo>
                    <a:lnTo>
                      <a:pt x="62935" y="64513"/>
                    </a:lnTo>
                    <a:cubicBezTo>
                      <a:pt x="82653" y="26350"/>
                      <a:pt x="129575" y="11397"/>
                      <a:pt x="167738" y="31115"/>
                    </a:cubicBezTo>
                    <a:cubicBezTo>
                      <a:pt x="174768" y="34747"/>
                      <a:pt x="181202" y="39430"/>
                      <a:pt x="186819" y="45004"/>
                    </a:cubicBezTo>
                    <a:lnTo>
                      <a:pt x="202585" y="29145"/>
                    </a:lnTo>
                    <a:cubicBezTo>
                      <a:pt x="163440" y="-9833"/>
                      <a:pt x="100109" y="-9697"/>
                      <a:pt x="61132" y="29448"/>
                    </a:cubicBezTo>
                    <a:cubicBezTo>
                      <a:pt x="51207" y="39415"/>
                      <a:pt x="43496" y="51363"/>
                      <a:pt x="38503" y="64513"/>
                    </a:cubicBezTo>
                    <a:lnTo>
                      <a:pt x="0" y="64513"/>
                    </a:lnTo>
                    <a:lnTo>
                      <a:pt x="0" y="86876"/>
                    </a:lnTo>
                    <a:lnTo>
                      <a:pt x="32983" y="86876"/>
                    </a:lnTo>
                    <a:cubicBezTo>
                      <a:pt x="31900" y="95194"/>
                      <a:pt x="31900" y="103617"/>
                      <a:pt x="32982" y="111935"/>
                    </a:cubicBezTo>
                    <a:lnTo>
                      <a:pt x="0" y="111935"/>
                    </a:lnTo>
                    <a:lnTo>
                      <a:pt x="0" y="134299"/>
                    </a:lnTo>
                    <a:lnTo>
                      <a:pt x="38502" y="134299"/>
                    </a:lnTo>
                    <a:cubicBezTo>
                      <a:pt x="58206" y="185961"/>
                      <a:pt x="116061" y="211869"/>
                      <a:pt x="167724" y="192165"/>
                    </a:cubicBezTo>
                    <a:cubicBezTo>
                      <a:pt x="180788" y="187183"/>
                      <a:pt x="192664" y="179519"/>
                      <a:pt x="202586" y="169667"/>
                    </a:cubicBezTo>
                    <a:lnTo>
                      <a:pt x="186817" y="153808"/>
                    </a:lnTo>
                    <a:cubicBezTo>
                      <a:pt x="172278" y="168321"/>
                      <a:pt x="152554" y="176443"/>
                      <a:pt x="132011" y="176375"/>
                    </a:cubicBezTo>
                    <a:close/>
                  </a:path>
                </a:pathLst>
              </a:custGeom>
              <a:solidFill>
                <a:srgbClr val="FFFFFF"/>
              </a:solidFill>
              <a:ln w="134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F97461BD-C06C-46EB-B7E6-94EDB1A6AA58}"/>
                  </a:ext>
                </a:extLst>
              </p:cNvPr>
              <p:cNvSpPr/>
              <p:nvPr/>
            </p:nvSpPr>
            <p:spPr>
              <a:xfrm>
                <a:off x="3152266" y="3052074"/>
                <a:ext cx="384366" cy="384366"/>
              </a:xfrm>
              <a:custGeom>
                <a:avLst/>
                <a:gdLst>
                  <a:gd name="connsiteX0" fmla="*/ 192183 w 384366"/>
                  <a:gd name="connsiteY0" fmla="*/ 0 h 384366"/>
                  <a:gd name="connsiteX1" fmla="*/ 0 w 384366"/>
                  <a:gd name="connsiteY1" fmla="*/ 192183 h 384366"/>
                  <a:gd name="connsiteX2" fmla="*/ 192183 w 384366"/>
                  <a:gd name="connsiteY2" fmla="*/ 384366 h 384366"/>
                  <a:gd name="connsiteX3" fmla="*/ 384366 w 384366"/>
                  <a:gd name="connsiteY3" fmla="*/ 192183 h 384366"/>
                  <a:gd name="connsiteX4" fmla="*/ 192183 w 384366"/>
                  <a:gd name="connsiteY4" fmla="*/ 0 h 384366"/>
                  <a:gd name="connsiteX5" fmla="*/ 312264 w 384366"/>
                  <a:gd name="connsiteY5" fmla="*/ 312264 h 384366"/>
                  <a:gd name="connsiteX6" fmla="*/ 72102 w 384366"/>
                  <a:gd name="connsiteY6" fmla="*/ 312264 h 384366"/>
                  <a:gd name="connsiteX7" fmla="*/ 72103 w 384366"/>
                  <a:gd name="connsiteY7" fmla="*/ 72102 h 384366"/>
                  <a:gd name="connsiteX8" fmla="*/ 312264 w 384366"/>
                  <a:gd name="connsiteY8" fmla="*/ 72103 h 384366"/>
                  <a:gd name="connsiteX9" fmla="*/ 362003 w 384366"/>
                  <a:gd name="connsiteY9" fmla="*/ 192183 h 384366"/>
                  <a:gd name="connsiteX10" fmla="*/ 312264 w 384366"/>
                  <a:gd name="connsiteY10" fmla="*/ 312264 h 38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366" h="384366">
                    <a:moveTo>
                      <a:pt x="192183" y="0"/>
                    </a:moveTo>
                    <a:cubicBezTo>
                      <a:pt x="86043" y="0"/>
                      <a:pt x="0" y="86043"/>
                      <a:pt x="0" y="192183"/>
                    </a:cubicBezTo>
                    <a:cubicBezTo>
                      <a:pt x="0" y="298323"/>
                      <a:pt x="86043" y="384366"/>
                      <a:pt x="192183" y="384366"/>
                    </a:cubicBezTo>
                    <a:cubicBezTo>
                      <a:pt x="298323" y="384366"/>
                      <a:pt x="384366" y="298323"/>
                      <a:pt x="384366" y="192183"/>
                    </a:cubicBezTo>
                    <a:cubicBezTo>
                      <a:pt x="384366" y="86043"/>
                      <a:pt x="298323" y="0"/>
                      <a:pt x="192183" y="0"/>
                    </a:cubicBezTo>
                    <a:close/>
                    <a:moveTo>
                      <a:pt x="312264" y="312264"/>
                    </a:moveTo>
                    <a:cubicBezTo>
                      <a:pt x="245945" y="378583"/>
                      <a:pt x="138421" y="378582"/>
                      <a:pt x="72102" y="312264"/>
                    </a:cubicBezTo>
                    <a:cubicBezTo>
                      <a:pt x="5784" y="245945"/>
                      <a:pt x="5784" y="138421"/>
                      <a:pt x="72103" y="72102"/>
                    </a:cubicBezTo>
                    <a:cubicBezTo>
                      <a:pt x="138422" y="5784"/>
                      <a:pt x="245945" y="5784"/>
                      <a:pt x="312264" y="72103"/>
                    </a:cubicBezTo>
                    <a:cubicBezTo>
                      <a:pt x="344111" y="103950"/>
                      <a:pt x="362003" y="147144"/>
                      <a:pt x="362003" y="192183"/>
                    </a:cubicBezTo>
                    <a:cubicBezTo>
                      <a:pt x="362126" y="237247"/>
                      <a:pt x="344215" y="280486"/>
                      <a:pt x="312264" y="312264"/>
                    </a:cubicBezTo>
                    <a:close/>
                  </a:path>
                </a:pathLst>
              </a:custGeom>
              <a:solidFill>
                <a:srgbClr val="FFFFFF"/>
              </a:solidFill>
              <a:ln w="1345" cap="flat">
                <a:noFill/>
                <a:prstDash val="solid"/>
                <a:miter/>
              </a:ln>
            </p:spPr>
            <p:txBody>
              <a:bodyPr rtlCol="0" anchor="ctr"/>
              <a:lstStyle/>
              <a:p>
                <a:endParaRPr lang="de-DE"/>
              </a:p>
            </p:txBody>
          </p:sp>
        </p:grpSp>
      </p:grpSp>
      <p:grpSp>
        <p:nvGrpSpPr>
          <p:cNvPr id="37" name="Gruppieren 36">
            <a:extLst>
              <a:ext uri="{FF2B5EF4-FFF2-40B4-BE49-F238E27FC236}">
                <a16:creationId xmlns:a16="http://schemas.microsoft.com/office/drawing/2014/main" id="{0A2570EF-7578-4E9E-B347-AD13ACC52C09}"/>
              </a:ext>
            </a:extLst>
          </p:cNvPr>
          <p:cNvGrpSpPr/>
          <p:nvPr/>
        </p:nvGrpSpPr>
        <p:grpSpPr>
          <a:xfrm>
            <a:off x="4262177" y="2593094"/>
            <a:ext cx="621594" cy="630460"/>
            <a:chOff x="3075857" y="3113464"/>
            <a:chExt cx="332862" cy="337610"/>
          </a:xfrm>
        </p:grpSpPr>
        <p:sp>
          <p:nvSpPr>
            <p:cNvPr id="38" name="Freihandform: Form 37">
              <a:extLst>
                <a:ext uri="{FF2B5EF4-FFF2-40B4-BE49-F238E27FC236}">
                  <a16:creationId xmlns:a16="http://schemas.microsoft.com/office/drawing/2014/main" id="{793C5C15-578F-4BC8-B092-001FCB98CCF9}"/>
                </a:ext>
              </a:extLst>
            </p:cNvPr>
            <p:cNvSpPr/>
            <p:nvPr/>
          </p:nvSpPr>
          <p:spPr>
            <a:xfrm>
              <a:off x="3107893" y="3150248"/>
              <a:ext cx="300826" cy="300826"/>
            </a:xfrm>
            <a:custGeom>
              <a:avLst/>
              <a:gdLst>
                <a:gd name="connsiteX0" fmla="*/ 300826 w 300826"/>
                <a:gd name="connsiteY0" fmla="*/ 150413 h 300826"/>
                <a:gd name="connsiteX1" fmla="*/ 150413 w 300826"/>
                <a:gd name="connsiteY1" fmla="*/ 300826 h 300826"/>
                <a:gd name="connsiteX2" fmla="*/ 0 w 300826"/>
                <a:gd name="connsiteY2" fmla="*/ 150413 h 300826"/>
                <a:gd name="connsiteX3" fmla="*/ 150413 w 300826"/>
                <a:gd name="connsiteY3" fmla="*/ 0 h 300826"/>
                <a:gd name="connsiteX4" fmla="*/ 300826 w 300826"/>
                <a:gd name="connsiteY4" fmla="*/ 150413 h 3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826" h="300826">
                  <a:moveTo>
                    <a:pt x="300826" y="150413"/>
                  </a:moveTo>
                  <a:cubicBezTo>
                    <a:pt x="300826" y="233484"/>
                    <a:pt x="233484" y="300826"/>
                    <a:pt x="150413" y="300826"/>
                  </a:cubicBezTo>
                  <a:cubicBezTo>
                    <a:pt x="67342" y="300826"/>
                    <a:pt x="0" y="233484"/>
                    <a:pt x="0" y="150413"/>
                  </a:cubicBezTo>
                  <a:cubicBezTo>
                    <a:pt x="0" y="67342"/>
                    <a:pt x="67342" y="0"/>
                    <a:pt x="150413" y="0"/>
                  </a:cubicBezTo>
                  <a:cubicBezTo>
                    <a:pt x="233484" y="0"/>
                    <a:pt x="300826" y="67342"/>
                    <a:pt x="300826" y="150413"/>
                  </a:cubicBezTo>
                  <a:close/>
                </a:path>
              </a:pathLst>
            </a:custGeom>
            <a:solidFill>
              <a:srgbClr val="00E6E6"/>
            </a:solidFill>
            <a:ln w="1121" cap="flat">
              <a:noFill/>
              <a:prstDash val="solid"/>
              <a:miter/>
            </a:ln>
          </p:spPr>
          <p:txBody>
            <a:bodyPr rtlCol="0" anchor="ctr"/>
            <a:lstStyle/>
            <a:p>
              <a:endParaRPr lang="de-DE"/>
            </a:p>
          </p:txBody>
        </p:sp>
        <p:grpSp>
          <p:nvGrpSpPr>
            <p:cNvPr id="39" name="Grafik 26">
              <a:extLst>
                <a:ext uri="{FF2B5EF4-FFF2-40B4-BE49-F238E27FC236}">
                  <a16:creationId xmlns:a16="http://schemas.microsoft.com/office/drawing/2014/main" id="{C1426B52-AF7C-4CE7-A3CB-D3AE7C50E0BC}"/>
                </a:ext>
              </a:extLst>
            </p:cNvPr>
            <p:cNvGrpSpPr/>
            <p:nvPr/>
          </p:nvGrpSpPr>
          <p:grpSpPr>
            <a:xfrm>
              <a:off x="3075857" y="3113464"/>
              <a:ext cx="318365" cy="318365"/>
              <a:chOff x="3075857" y="3113464"/>
              <a:chExt cx="318365" cy="318365"/>
            </a:xfrm>
            <a:solidFill>
              <a:srgbClr val="001957"/>
            </a:solidFill>
          </p:grpSpPr>
          <p:sp>
            <p:nvSpPr>
              <p:cNvPr id="40" name="Freihandform: Form 39">
                <a:extLst>
                  <a:ext uri="{FF2B5EF4-FFF2-40B4-BE49-F238E27FC236}">
                    <a16:creationId xmlns:a16="http://schemas.microsoft.com/office/drawing/2014/main" id="{0A062F51-B9F3-415D-A240-0163039EF24F}"/>
                  </a:ext>
                </a:extLst>
              </p:cNvPr>
              <p:cNvSpPr/>
              <p:nvPr/>
            </p:nvSpPr>
            <p:spPr>
              <a:xfrm>
                <a:off x="3125657" y="3189126"/>
                <a:ext cx="167800" cy="164634"/>
              </a:xfrm>
              <a:custGeom>
                <a:avLst/>
                <a:gdLst>
                  <a:gd name="connsiteX0" fmla="*/ 109344 w 167800"/>
                  <a:gd name="connsiteY0" fmla="*/ 146090 h 164634"/>
                  <a:gd name="connsiteX1" fmla="*/ 52128 w 167800"/>
                  <a:gd name="connsiteY1" fmla="*/ 111239 h 164634"/>
                  <a:gd name="connsiteX2" fmla="*/ 109333 w 167800"/>
                  <a:gd name="connsiteY2" fmla="*/ 111239 h 164634"/>
                  <a:gd name="connsiteX3" fmla="*/ 109333 w 167800"/>
                  <a:gd name="connsiteY3" fmla="*/ 92715 h 164634"/>
                  <a:gd name="connsiteX4" fmla="*/ 46027 w 167800"/>
                  <a:gd name="connsiteY4" fmla="*/ 92715 h 164634"/>
                  <a:gd name="connsiteX5" fmla="*/ 46027 w 167800"/>
                  <a:gd name="connsiteY5" fmla="*/ 71958 h 164634"/>
                  <a:gd name="connsiteX6" fmla="*/ 109333 w 167800"/>
                  <a:gd name="connsiteY6" fmla="*/ 71958 h 164634"/>
                  <a:gd name="connsiteX7" fmla="*/ 109333 w 167800"/>
                  <a:gd name="connsiteY7" fmla="*/ 53435 h 164634"/>
                  <a:gd name="connsiteX8" fmla="*/ 52128 w 167800"/>
                  <a:gd name="connsiteY8" fmla="*/ 53435 h 164634"/>
                  <a:gd name="connsiteX9" fmla="*/ 138936 w 167800"/>
                  <a:gd name="connsiteY9" fmla="*/ 25773 h 164634"/>
                  <a:gd name="connsiteX10" fmla="*/ 154740 w 167800"/>
                  <a:gd name="connsiteY10" fmla="*/ 37276 h 164634"/>
                  <a:gd name="connsiteX11" fmla="*/ 167799 w 167800"/>
                  <a:gd name="connsiteY11" fmla="*/ 24141 h 164634"/>
                  <a:gd name="connsiteX12" fmla="*/ 50635 w 167800"/>
                  <a:gd name="connsiteY12" fmla="*/ 24391 h 164634"/>
                  <a:gd name="connsiteX13" fmla="*/ 31891 w 167800"/>
                  <a:gd name="connsiteY13" fmla="*/ 53435 h 164634"/>
                  <a:gd name="connsiteX14" fmla="*/ 0 w 167800"/>
                  <a:gd name="connsiteY14" fmla="*/ 53435 h 164634"/>
                  <a:gd name="connsiteX15" fmla="*/ 0 w 167800"/>
                  <a:gd name="connsiteY15" fmla="*/ 71958 h 164634"/>
                  <a:gd name="connsiteX16" fmla="*/ 27319 w 167800"/>
                  <a:gd name="connsiteY16" fmla="*/ 71958 h 164634"/>
                  <a:gd name="connsiteX17" fmla="*/ 27319 w 167800"/>
                  <a:gd name="connsiteY17" fmla="*/ 92715 h 164634"/>
                  <a:gd name="connsiteX18" fmla="*/ 0 w 167800"/>
                  <a:gd name="connsiteY18" fmla="*/ 92715 h 164634"/>
                  <a:gd name="connsiteX19" fmla="*/ 0 w 167800"/>
                  <a:gd name="connsiteY19" fmla="*/ 111239 h 164634"/>
                  <a:gd name="connsiteX20" fmla="*/ 31891 w 167800"/>
                  <a:gd name="connsiteY20" fmla="*/ 111239 h 164634"/>
                  <a:gd name="connsiteX21" fmla="*/ 138923 w 167800"/>
                  <a:gd name="connsiteY21" fmla="*/ 159168 h 164634"/>
                  <a:gd name="connsiteX22" fmla="*/ 167800 w 167800"/>
                  <a:gd name="connsiteY22" fmla="*/ 140533 h 164634"/>
                  <a:gd name="connsiteX23" fmla="*/ 154739 w 167800"/>
                  <a:gd name="connsiteY23" fmla="*/ 127397 h 164634"/>
                  <a:gd name="connsiteX24" fmla="*/ 109344 w 167800"/>
                  <a:gd name="connsiteY24" fmla="*/ 146090 h 1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00" h="164634">
                    <a:moveTo>
                      <a:pt x="109344" y="146090"/>
                    </a:moveTo>
                    <a:cubicBezTo>
                      <a:pt x="85243" y="146128"/>
                      <a:pt x="63150" y="132670"/>
                      <a:pt x="52128" y="111239"/>
                    </a:cubicBezTo>
                    <a:lnTo>
                      <a:pt x="109333" y="111239"/>
                    </a:lnTo>
                    <a:lnTo>
                      <a:pt x="109333" y="92715"/>
                    </a:lnTo>
                    <a:lnTo>
                      <a:pt x="46027" y="92715"/>
                    </a:lnTo>
                    <a:cubicBezTo>
                      <a:pt x="44884" y="85844"/>
                      <a:pt x="44884" y="78830"/>
                      <a:pt x="46027" y="71958"/>
                    </a:cubicBezTo>
                    <a:lnTo>
                      <a:pt x="109333" y="71958"/>
                    </a:lnTo>
                    <a:lnTo>
                      <a:pt x="109333" y="53435"/>
                    </a:lnTo>
                    <a:lnTo>
                      <a:pt x="52128" y="53435"/>
                    </a:lnTo>
                    <a:cubicBezTo>
                      <a:pt x="68460" y="21826"/>
                      <a:pt x="107325" y="9440"/>
                      <a:pt x="138936" y="25773"/>
                    </a:cubicBezTo>
                    <a:cubicBezTo>
                      <a:pt x="144759" y="28780"/>
                      <a:pt x="150088" y="32660"/>
                      <a:pt x="154740" y="37276"/>
                    </a:cubicBezTo>
                    <a:lnTo>
                      <a:pt x="167799" y="24141"/>
                    </a:lnTo>
                    <a:cubicBezTo>
                      <a:pt x="135376" y="-8145"/>
                      <a:pt x="82919" y="-8032"/>
                      <a:pt x="50635" y="24391"/>
                    </a:cubicBezTo>
                    <a:cubicBezTo>
                      <a:pt x="42415" y="32647"/>
                      <a:pt x="36028" y="42544"/>
                      <a:pt x="31891" y="53435"/>
                    </a:cubicBezTo>
                    <a:lnTo>
                      <a:pt x="0" y="53435"/>
                    </a:lnTo>
                    <a:lnTo>
                      <a:pt x="0" y="71958"/>
                    </a:lnTo>
                    <a:lnTo>
                      <a:pt x="27319" y="71958"/>
                    </a:lnTo>
                    <a:cubicBezTo>
                      <a:pt x="26423" y="78849"/>
                      <a:pt x="26423" y="85825"/>
                      <a:pt x="27319" y="92715"/>
                    </a:cubicBezTo>
                    <a:lnTo>
                      <a:pt x="0" y="92715"/>
                    </a:lnTo>
                    <a:lnTo>
                      <a:pt x="0" y="111239"/>
                    </a:lnTo>
                    <a:lnTo>
                      <a:pt x="31891" y="111239"/>
                    </a:lnTo>
                    <a:cubicBezTo>
                      <a:pt x="48212" y="154030"/>
                      <a:pt x="96131" y="175489"/>
                      <a:pt x="138923" y="159168"/>
                    </a:cubicBezTo>
                    <a:cubicBezTo>
                      <a:pt x="149745" y="155042"/>
                      <a:pt x="159582" y="148693"/>
                      <a:pt x="167800" y="140533"/>
                    </a:cubicBezTo>
                    <a:lnTo>
                      <a:pt x="154739" y="127397"/>
                    </a:lnTo>
                    <a:cubicBezTo>
                      <a:pt x="142695" y="139418"/>
                      <a:pt x="126359" y="146146"/>
                      <a:pt x="109344" y="146090"/>
                    </a:cubicBezTo>
                    <a:close/>
                  </a:path>
                </a:pathLst>
              </a:custGeom>
              <a:solidFill>
                <a:srgbClr val="001957"/>
              </a:solidFill>
              <a:ln w="1121"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20816EE5-72F7-4680-81B3-D9921658BD2A}"/>
                  </a:ext>
                </a:extLst>
              </p:cNvPr>
              <p:cNvSpPr/>
              <p:nvPr/>
            </p:nvSpPr>
            <p:spPr>
              <a:xfrm>
                <a:off x="3075857" y="3113464"/>
                <a:ext cx="318365" cy="318365"/>
              </a:xfrm>
              <a:custGeom>
                <a:avLst/>
                <a:gdLst>
                  <a:gd name="connsiteX0" fmla="*/ 159183 w 318365"/>
                  <a:gd name="connsiteY0" fmla="*/ 0 h 318365"/>
                  <a:gd name="connsiteX1" fmla="*/ 0 w 318365"/>
                  <a:gd name="connsiteY1" fmla="*/ 159183 h 318365"/>
                  <a:gd name="connsiteX2" fmla="*/ 159183 w 318365"/>
                  <a:gd name="connsiteY2" fmla="*/ 318366 h 318365"/>
                  <a:gd name="connsiteX3" fmla="*/ 318366 w 318365"/>
                  <a:gd name="connsiteY3" fmla="*/ 159183 h 318365"/>
                  <a:gd name="connsiteX4" fmla="*/ 159183 w 318365"/>
                  <a:gd name="connsiteY4" fmla="*/ 0 h 318365"/>
                  <a:gd name="connsiteX5" fmla="*/ 258644 w 318365"/>
                  <a:gd name="connsiteY5" fmla="*/ 258644 h 318365"/>
                  <a:gd name="connsiteX6" fmla="*/ 59721 w 318365"/>
                  <a:gd name="connsiteY6" fmla="*/ 258644 h 318365"/>
                  <a:gd name="connsiteX7" fmla="*/ 59722 w 318365"/>
                  <a:gd name="connsiteY7" fmla="*/ 59721 h 318365"/>
                  <a:gd name="connsiteX8" fmla="*/ 258644 w 318365"/>
                  <a:gd name="connsiteY8" fmla="*/ 59722 h 318365"/>
                  <a:gd name="connsiteX9" fmla="*/ 299843 w 318365"/>
                  <a:gd name="connsiteY9" fmla="*/ 159183 h 318365"/>
                  <a:gd name="connsiteX10" fmla="*/ 258644 w 318365"/>
                  <a:gd name="connsiteY10" fmla="*/ 258644 h 31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365" h="318365">
                    <a:moveTo>
                      <a:pt x="159183" y="0"/>
                    </a:moveTo>
                    <a:cubicBezTo>
                      <a:pt x="71268" y="0"/>
                      <a:pt x="0" y="71269"/>
                      <a:pt x="0" y="159183"/>
                    </a:cubicBezTo>
                    <a:cubicBezTo>
                      <a:pt x="0" y="247097"/>
                      <a:pt x="71268" y="318366"/>
                      <a:pt x="159183" y="318366"/>
                    </a:cubicBezTo>
                    <a:cubicBezTo>
                      <a:pt x="247097" y="318366"/>
                      <a:pt x="318366" y="247097"/>
                      <a:pt x="318366" y="159183"/>
                    </a:cubicBezTo>
                    <a:cubicBezTo>
                      <a:pt x="318366" y="71269"/>
                      <a:pt x="247097" y="0"/>
                      <a:pt x="159183" y="0"/>
                    </a:cubicBezTo>
                    <a:close/>
                    <a:moveTo>
                      <a:pt x="258644" y="258644"/>
                    </a:moveTo>
                    <a:cubicBezTo>
                      <a:pt x="203712" y="313576"/>
                      <a:pt x="114652" y="313576"/>
                      <a:pt x="59721" y="258644"/>
                    </a:cubicBezTo>
                    <a:cubicBezTo>
                      <a:pt x="4790" y="203712"/>
                      <a:pt x="4790" y="114652"/>
                      <a:pt x="59722" y="59721"/>
                    </a:cubicBezTo>
                    <a:cubicBezTo>
                      <a:pt x="114652" y="4790"/>
                      <a:pt x="203714" y="4790"/>
                      <a:pt x="258644" y="59722"/>
                    </a:cubicBezTo>
                    <a:cubicBezTo>
                      <a:pt x="285023" y="86100"/>
                      <a:pt x="299843" y="121877"/>
                      <a:pt x="299843" y="159183"/>
                    </a:cubicBezTo>
                    <a:cubicBezTo>
                      <a:pt x="299944" y="196509"/>
                      <a:pt x="285110" y="232323"/>
                      <a:pt x="258644" y="258644"/>
                    </a:cubicBezTo>
                    <a:close/>
                  </a:path>
                </a:pathLst>
              </a:custGeom>
              <a:solidFill>
                <a:srgbClr val="001957"/>
              </a:solidFill>
              <a:ln w="1121" cap="flat">
                <a:noFill/>
                <a:prstDash val="solid"/>
                <a:miter/>
              </a:ln>
            </p:spPr>
            <p:txBody>
              <a:bodyPr rtlCol="0" anchor="ctr"/>
              <a:lstStyle/>
              <a:p>
                <a:endParaRPr lang="de-DE"/>
              </a:p>
            </p:txBody>
          </p:sp>
        </p:grpSp>
      </p:grpSp>
      <p:grpSp>
        <p:nvGrpSpPr>
          <p:cNvPr id="42" name="Gruppieren 41">
            <a:extLst>
              <a:ext uri="{FF2B5EF4-FFF2-40B4-BE49-F238E27FC236}">
                <a16:creationId xmlns:a16="http://schemas.microsoft.com/office/drawing/2014/main" id="{18BCEB68-8BEE-4D87-854D-0576AE8AE5DD}"/>
              </a:ext>
            </a:extLst>
          </p:cNvPr>
          <p:cNvGrpSpPr/>
          <p:nvPr/>
        </p:nvGrpSpPr>
        <p:grpSpPr>
          <a:xfrm>
            <a:off x="6279920" y="1356315"/>
            <a:ext cx="3002302" cy="942964"/>
            <a:chOff x="233993" y="2070920"/>
            <a:chExt cx="3002302" cy="942964"/>
          </a:xfrm>
          <a:solidFill>
            <a:srgbClr val="00E6E6"/>
          </a:solidFill>
        </p:grpSpPr>
        <p:sp>
          <p:nvSpPr>
            <p:cNvPr id="43" name="Rechteck 42">
              <a:extLst>
                <a:ext uri="{FF2B5EF4-FFF2-40B4-BE49-F238E27FC236}">
                  <a16:creationId xmlns:a16="http://schemas.microsoft.com/office/drawing/2014/main" id="{D783C634-9C5F-428E-9D6C-455A3E13021F}"/>
                </a:ext>
              </a:extLst>
            </p:cNvPr>
            <p:cNvSpPr/>
            <p:nvPr/>
          </p:nvSpPr>
          <p:spPr>
            <a:xfrm rot="21120000">
              <a:off x="233993" y="2070920"/>
              <a:ext cx="2679989" cy="942964"/>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7" tIns="54007" rIns="54007" bIns="54007" rtlCol="0" anchor="ctr"/>
            <a:lstStyle/>
            <a:p>
              <a:pPr marL="162022" lvl="1" indent="-162022">
                <a:spcBef>
                  <a:spcPts val="0"/>
                </a:spcBef>
                <a:buClr>
                  <a:schemeClr val="bg1"/>
                </a:buClr>
                <a:buFont typeface="Webdings" pitchFamily="18" charset="2"/>
                <a:buChar char="8"/>
              </a:pPr>
              <a:endParaRPr lang="de-DE" sz="900" dirty="0">
                <a:solidFill>
                  <a:schemeClr val="tx1"/>
                </a:solidFill>
                <a:latin typeface="Arial" pitchFamily="34" charset="0"/>
                <a:cs typeface="Arial" pitchFamily="34" charset="0"/>
              </a:endParaRPr>
            </a:p>
          </p:txBody>
        </p:sp>
        <p:sp>
          <p:nvSpPr>
            <p:cNvPr id="44" name="Inhaltsplatzhalter 1">
              <a:extLst>
                <a:ext uri="{FF2B5EF4-FFF2-40B4-BE49-F238E27FC236}">
                  <a16:creationId xmlns:a16="http://schemas.microsoft.com/office/drawing/2014/main" id="{5DBFBC25-FC99-47D6-89C4-B401AB2D08D4}"/>
                </a:ext>
              </a:extLst>
            </p:cNvPr>
            <p:cNvSpPr txBox="1">
              <a:spLocks/>
            </p:cNvSpPr>
            <p:nvPr/>
          </p:nvSpPr>
          <p:spPr bwMode="gray">
            <a:xfrm rot="21120000">
              <a:off x="312047" y="2135980"/>
              <a:ext cx="2924248" cy="803597"/>
            </a:xfrm>
            <a:prstGeom prst="rect">
              <a:avLst/>
            </a:prstGeom>
            <a:noFill/>
            <a:ln w="6350">
              <a:noFill/>
            </a:ln>
            <a:effectLst/>
          </p:spPr>
          <p:txBody>
            <a:bodyPr lIns="0" tIns="0" rIns="0" bIns="0" anchor="t"/>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687733" algn="l" rtl="0" fontAlgn="base">
                <a:spcBef>
                  <a:spcPct val="0"/>
                </a:spcBef>
                <a:spcAft>
                  <a:spcPct val="0"/>
                </a:spcAft>
                <a:defRPr kern="1200">
                  <a:solidFill>
                    <a:schemeClr val="tx1"/>
                  </a:solidFill>
                  <a:latin typeface="Arial" charset="0"/>
                  <a:ea typeface="+mn-ea"/>
                  <a:cs typeface="Arial" charset="0"/>
                </a:defRPr>
              </a:lvl2pPr>
              <a:lvl3pPr marL="1375467" algn="l" rtl="0" fontAlgn="base">
                <a:spcBef>
                  <a:spcPct val="0"/>
                </a:spcBef>
                <a:spcAft>
                  <a:spcPct val="0"/>
                </a:spcAft>
                <a:defRPr kern="1200">
                  <a:solidFill>
                    <a:schemeClr val="tx1"/>
                  </a:solidFill>
                  <a:latin typeface="Arial" charset="0"/>
                  <a:ea typeface="+mn-ea"/>
                  <a:cs typeface="Arial" charset="0"/>
                </a:defRPr>
              </a:lvl3pPr>
              <a:lvl4pPr marL="2063200" algn="l" rtl="0" fontAlgn="base">
                <a:spcBef>
                  <a:spcPct val="0"/>
                </a:spcBef>
                <a:spcAft>
                  <a:spcPct val="0"/>
                </a:spcAft>
                <a:defRPr kern="1200">
                  <a:solidFill>
                    <a:schemeClr val="tx1"/>
                  </a:solidFill>
                  <a:latin typeface="Arial" charset="0"/>
                  <a:ea typeface="+mn-ea"/>
                  <a:cs typeface="Arial" charset="0"/>
                </a:defRPr>
              </a:lvl4pPr>
              <a:lvl5pPr marL="2750934" algn="l" rtl="0" fontAlgn="base">
                <a:spcBef>
                  <a:spcPct val="0"/>
                </a:spcBef>
                <a:spcAft>
                  <a:spcPct val="0"/>
                </a:spcAft>
                <a:defRPr kern="1200">
                  <a:solidFill>
                    <a:schemeClr val="tx1"/>
                  </a:solidFill>
                  <a:latin typeface="Arial" charset="0"/>
                  <a:ea typeface="+mn-ea"/>
                  <a:cs typeface="Arial" charset="0"/>
                </a:defRPr>
              </a:lvl5pPr>
              <a:lvl6pPr marL="3438667" algn="l" defTabSz="1375467" rtl="0" eaLnBrk="1" latinLnBrk="0" hangingPunct="1">
                <a:defRPr kern="1200">
                  <a:solidFill>
                    <a:schemeClr val="tx1"/>
                  </a:solidFill>
                  <a:latin typeface="Arial" charset="0"/>
                  <a:ea typeface="+mn-ea"/>
                  <a:cs typeface="Arial" charset="0"/>
                </a:defRPr>
              </a:lvl6pPr>
              <a:lvl7pPr marL="4126401" algn="l" defTabSz="1375467" rtl="0" eaLnBrk="1" latinLnBrk="0" hangingPunct="1">
                <a:defRPr kern="1200">
                  <a:solidFill>
                    <a:schemeClr val="tx1"/>
                  </a:solidFill>
                  <a:latin typeface="Arial" charset="0"/>
                  <a:ea typeface="+mn-ea"/>
                  <a:cs typeface="Arial" charset="0"/>
                </a:defRPr>
              </a:lvl7pPr>
              <a:lvl8pPr marL="4814134" algn="l" defTabSz="1375467" rtl="0" eaLnBrk="1" latinLnBrk="0" hangingPunct="1">
                <a:defRPr kern="1200">
                  <a:solidFill>
                    <a:schemeClr val="tx1"/>
                  </a:solidFill>
                  <a:latin typeface="Arial" charset="0"/>
                  <a:ea typeface="+mn-ea"/>
                  <a:cs typeface="Arial" charset="0"/>
                </a:defRPr>
              </a:lvl8pPr>
              <a:lvl9pPr marL="5501868" algn="l" defTabSz="1375467" rtl="0" eaLnBrk="1" latinLnBrk="0" hangingPunct="1">
                <a:defRPr kern="1200">
                  <a:solidFill>
                    <a:schemeClr val="tx1"/>
                  </a:solidFill>
                  <a:latin typeface="Arial" charset="0"/>
                  <a:ea typeface="+mn-ea"/>
                  <a:cs typeface="Arial" charset="0"/>
                </a:defRPr>
              </a:lvl9pPr>
            </a:lstStyle>
            <a:p>
              <a:pPr marL="108000" lvl="1" indent="-108000">
                <a:spcBef>
                  <a:spcPts val="0"/>
                </a:spcBef>
                <a:spcAft>
                  <a:spcPts val="0"/>
                </a:spcAft>
                <a:buClr>
                  <a:schemeClr val="tx1"/>
                </a:buClr>
              </a:pPr>
              <a:r>
                <a:rPr lang="de-DE" sz="1200" dirty="0">
                  <a:latin typeface="Arial" pitchFamily="34" charset="0"/>
                  <a:cs typeface="Arial" pitchFamily="34" charset="0"/>
                </a:rPr>
                <a:t>Weiterzahlung Sozial-versicherungsbeiträge </a:t>
              </a:r>
            </a:p>
            <a:p>
              <a:pPr marL="108000" lvl="1" indent="-108000">
                <a:spcBef>
                  <a:spcPts val="0"/>
                </a:spcBef>
                <a:spcAft>
                  <a:spcPts val="0"/>
                </a:spcAft>
                <a:buClr>
                  <a:schemeClr val="tx1"/>
                </a:buClr>
              </a:pPr>
              <a:r>
                <a:rPr lang="de-DE" sz="1200" dirty="0">
                  <a:latin typeface="Arial" pitchFamily="34" charset="0"/>
                  <a:cs typeface="Arial" pitchFamily="34" charset="0"/>
                </a:rPr>
                <a:t>D. h. keine Rentenlücke, i. d. R.  Krankenversicherungsschutz</a:t>
              </a:r>
            </a:p>
          </p:txBody>
        </p:sp>
      </p:grpSp>
      <p:sp>
        <p:nvSpPr>
          <p:cNvPr id="8" name="Textfeld 7">
            <a:extLst>
              <a:ext uri="{FF2B5EF4-FFF2-40B4-BE49-F238E27FC236}">
                <a16:creationId xmlns:a16="http://schemas.microsoft.com/office/drawing/2014/main" id="{25853FA7-DEB7-47ED-BC2C-EA31D6DAEF2F}"/>
              </a:ext>
            </a:extLst>
          </p:cNvPr>
          <p:cNvSpPr txBox="1"/>
          <p:nvPr/>
        </p:nvSpPr>
        <p:spPr>
          <a:xfrm>
            <a:off x="360450" y="5146010"/>
            <a:ext cx="8435275" cy="109622"/>
          </a:xfrm>
          <a:prstGeom prst="rect">
            <a:avLst/>
          </a:prstGeom>
          <a:noFill/>
          <a:ln w="6350">
            <a:noFill/>
          </a:ln>
        </p:spPr>
        <p:txBody>
          <a:bodyPr wrap="square" lIns="0" tIns="0" rIns="0" bIns="0" rtlCol="0">
            <a:noAutofit/>
          </a:bodyPr>
          <a:lstStyle/>
          <a:p>
            <a:pPr algn="l">
              <a:lnSpc>
                <a:spcPct val="105000"/>
              </a:lnSpc>
              <a:spcBef>
                <a:spcPts val="600"/>
              </a:spcBef>
            </a:pPr>
            <a:r>
              <a:rPr lang="de-DE" sz="600" dirty="0"/>
              <a:t>Die Sozialversicherungsersparnis kann Auswirkungen auf die gesetzliche Rente haben. *R+V trägt die Beitragsgarantie abzüglich der Abschlusskosten. Der Arbeitgeber stellt die 100 % Beitragsgarantie bei planmäßiger Freistellung sicher.</a:t>
            </a:r>
            <a:endParaRPr lang="de-DE" sz="1100" dirty="0"/>
          </a:p>
        </p:txBody>
      </p:sp>
    </p:spTree>
    <p:extLst>
      <p:ext uri="{BB962C8B-B14F-4D97-AF65-F5344CB8AC3E}">
        <p14:creationId xmlns:p14="http://schemas.microsoft.com/office/powerpoint/2010/main" val="14221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300" fill="hold"/>
                                        <p:tgtEl>
                                          <p:spTgt spid="32"/>
                                        </p:tgtEl>
                                        <p:attrNameLst>
                                          <p:attrName>ppt_w</p:attrName>
                                        </p:attrNameLst>
                                      </p:cBhvr>
                                      <p:tavLst>
                                        <p:tav tm="0">
                                          <p:val>
                                            <p:fltVal val="0"/>
                                          </p:val>
                                        </p:tav>
                                        <p:tav tm="100000">
                                          <p:val>
                                            <p:strVal val="#ppt_w"/>
                                          </p:val>
                                        </p:tav>
                                      </p:tavLst>
                                    </p:anim>
                                    <p:anim calcmode="lin" valueType="num">
                                      <p:cBhvr>
                                        <p:cTn id="13" dur="300" fill="hold"/>
                                        <p:tgtEl>
                                          <p:spTgt spid="32"/>
                                        </p:tgtEl>
                                        <p:attrNameLst>
                                          <p:attrName>ppt_h</p:attrName>
                                        </p:attrNameLst>
                                      </p:cBhvr>
                                      <p:tavLst>
                                        <p:tav tm="0">
                                          <p:val>
                                            <p:fltVal val="0"/>
                                          </p:val>
                                        </p:tav>
                                        <p:tav tm="100000">
                                          <p:val>
                                            <p:strVal val="#ppt_h"/>
                                          </p:val>
                                        </p:tav>
                                      </p:tavLst>
                                    </p:anim>
                                    <p:animEffect transition="in" filter="fade">
                                      <p:cBhvr>
                                        <p:cTn id="14" dur="300"/>
                                        <p:tgtEl>
                                          <p:spTgt spid="32"/>
                                        </p:tgtEl>
                                      </p:cBhvr>
                                    </p:animEffect>
                                  </p:childTnLst>
                                </p:cTn>
                              </p:par>
                              <p:par>
                                <p:cTn id="15" presetID="6" presetClass="emph" presetSubtype="0" fill="hold" nodeType="withEffect">
                                  <p:stCondLst>
                                    <p:cond delay="300"/>
                                  </p:stCondLst>
                                  <p:childTnLst>
                                    <p:animScale>
                                      <p:cBhvr>
                                        <p:cTn id="16" dur="100" fill="hold"/>
                                        <p:tgtEl>
                                          <p:spTgt spid="32"/>
                                        </p:tgtEl>
                                      </p:cBhvr>
                                      <p:by x="105000" y="105000"/>
                                    </p:animScale>
                                  </p:childTnLst>
                                </p:cTn>
                              </p:par>
                              <p:par>
                                <p:cTn id="17" presetID="6" presetClass="emph" presetSubtype="0" fill="hold" nodeType="withEffect">
                                  <p:stCondLst>
                                    <p:cond delay="400"/>
                                  </p:stCondLst>
                                  <p:childTnLst>
                                    <p:animScale>
                                      <p:cBhvr>
                                        <p:cTn id="18" dur="100" fill="hold"/>
                                        <p:tgtEl>
                                          <p:spTgt spid="32"/>
                                        </p:tgtEl>
                                      </p:cBhvr>
                                      <p:by x="90000" y="90000"/>
                                    </p:animScale>
                                  </p:childTnLst>
                                </p:cTn>
                              </p:par>
                            </p:childTnLst>
                          </p:cTn>
                        </p:par>
                        <p:par>
                          <p:cTn id="19" fill="hold">
                            <p:stCondLst>
                              <p:cond delay="1250"/>
                            </p:stCondLst>
                            <p:childTnLst>
                              <p:par>
                                <p:cTn id="20" presetID="2" presetClass="entr" presetSubtype="8" decel="10000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0-#ppt_w/2"/>
                                          </p:val>
                                        </p:tav>
                                        <p:tav tm="100000">
                                          <p:val>
                                            <p:strVal val="#ppt_x"/>
                                          </p:val>
                                        </p:tav>
                                      </p:tavLst>
                                    </p:anim>
                                    <p:anim calcmode="lin" valueType="num">
                                      <p:cBhvr additive="base">
                                        <p:cTn id="23" dur="750" fill="hold"/>
                                        <p:tgtEl>
                                          <p:spTgt spid="22"/>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80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750"/>
                            </p:stCondLst>
                            <p:childTnLst>
                              <p:par>
                                <p:cTn id="35" presetID="53" presetClass="entr" presetSubtype="16"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300" fill="hold"/>
                                        <p:tgtEl>
                                          <p:spTgt spid="37"/>
                                        </p:tgtEl>
                                        <p:attrNameLst>
                                          <p:attrName>ppt_w</p:attrName>
                                        </p:attrNameLst>
                                      </p:cBhvr>
                                      <p:tavLst>
                                        <p:tav tm="0">
                                          <p:val>
                                            <p:fltVal val="0"/>
                                          </p:val>
                                        </p:tav>
                                        <p:tav tm="100000">
                                          <p:val>
                                            <p:strVal val="#ppt_w"/>
                                          </p:val>
                                        </p:tav>
                                      </p:tavLst>
                                    </p:anim>
                                    <p:anim calcmode="lin" valueType="num">
                                      <p:cBhvr>
                                        <p:cTn id="38" dur="300" fill="hold"/>
                                        <p:tgtEl>
                                          <p:spTgt spid="37"/>
                                        </p:tgtEl>
                                        <p:attrNameLst>
                                          <p:attrName>ppt_h</p:attrName>
                                        </p:attrNameLst>
                                      </p:cBhvr>
                                      <p:tavLst>
                                        <p:tav tm="0">
                                          <p:val>
                                            <p:fltVal val="0"/>
                                          </p:val>
                                        </p:tav>
                                        <p:tav tm="100000">
                                          <p:val>
                                            <p:strVal val="#ppt_h"/>
                                          </p:val>
                                        </p:tav>
                                      </p:tavLst>
                                    </p:anim>
                                    <p:animEffect transition="in" filter="fade">
                                      <p:cBhvr>
                                        <p:cTn id="39" dur="300"/>
                                        <p:tgtEl>
                                          <p:spTgt spid="37"/>
                                        </p:tgtEl>
                                      </p:cBhvr>
                                    </p:animEffect>
                                  </p:childTnLst>
                                </p:cTn>
                              </p:par>
                              <p:par>
                                <p:cTn id="40" presetID="6" presetClass="emph" presetSubtype="0" fill="hold" nodeType="withEffect">
                                  <p:stCondLst>
                                    <p:cond delay="300"/>
                                  </p:stCondLst>
                                  <p:childTnLst>
                                    <p:animScale>
                                      <p:cBhvr>
                                        <p:cTn id="41" dur="100" fill="hold"/>
                                        <p:tgtEl>
                                          <p:spTgt spid="37"/>
                                        </p:tgtEl>
                                      </p:cBhvr>
                                      <p:by x="105000" y="105000"/>
                                    </p:animScale>
                                  </p:childTnLst>
                                </p:cTn>
                              </p:par>
                              <p:par>
                                <p:cTn id="42" presetID="6" presetClass="emph" presetSubtype="0" fill="hold" nodeType="withEffect">
                                  <p:stCondLst>
                                    <p:cond delay="400"/>
                                  </p:stCondLst>
                                  <p:childTnLst>
                                    <p:animScale>
                                      <p:cBhvr>
                                        <p:cTn id="43" dur="100" fill="hold"/>
                                        <p:tgtEl>
                                          <p:spTgt spid="37"/>
                                        </p:tgtEl>
                                      </p:cBhvr>
                                      <p:by x="90000" y="9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750"/>
                                        <p:tgtEl>
                                          <p:spTgt spid="14"/>
                                        </p:tgtEl>
                                      </p:cBhvr>
                                    </p:animEffect>
                                  </p:childTnLst>
                                </p:cTn>
                              </p:par>
                            </p:childTnLst>
                          </p:cTn>
                        </p:par>
                        <p:par>
                          <p:cTn id="49" fill="hold">
                            <p:stCondLst>
                              <p:cond delay="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750"/>
                                        <p:tgtEl>
                                          <p:spTgt spid="29"/>
                                        </p:tgtEl>
                                      </p:cBhvr>
                                    </p:animEffect>
                                  </p:childTnLst>
                                </p:cTn>
                              </p:par>
                            </p:childTnLst>
                          </p:cTn>
                        </p:par>
                        <p:par>
                          <p:cTn id="53" fill="hold">
                            <p:stCondLst>
                              <p:cond delay="1500"/>
                            </p:stCondLst>
                            <p:childTnLst>
                              <p:par>
                                <p:cTn id="54" presetID="2" presetClass="entr" presetSubtype="2" decel="10000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750" fill="hold"/>
                                        <p:tgtEl>
                                          <p:spTgt spid="42"/>
                                        </p:tgtEl>
                                        <p:attrNameLst>
                                          <p:attrName>ppt_x</p:attrName>
                                        </p:attrNameLst>
                                      </p:cBhvr>
                                      <p:tavLst>
                                        <p:tav tm="0">
                                          <p:val>
                                            <p:strVal val="1+#ppt_w/2"/>
                                          </p:val>
                                        </p:tav>
                                        <p:tav tm="100000">
                                          <p:val>
                                            <p:strVal val="#ppt_x"/>
                                          </p:val>
                                        </p:tav>
                                      </p:tavLst>
                                    </p:anim>
                                    <p:anim calcmode="lin" valueType="num">
                                      <p:cBhvr additive="base">
                                        <p:cTn id="57" dur="750" fill="hold"/>
                                        <p:tgtEl>
                                          <p:spTgt spid="42"/>
                                        </p:tgtEl>
                                        <p:attrNameLst>
                                          <p:attrName>ppt_y</p:attrName>
                                        </p:attrNameLst>
                                      </p:cBhvr>
                                      <p:tavLst>
                                        <p:tav tm="0">
                                          <p:val>
                                            <p:strVal val="#ppt_y"/>
                                          </p:val>
                                        </p:tav>
                                        <p:tav tm="100000">
                                          <p:val>
                                            <p:strVal val="#ppt_y"/>
                                          </p:val>
                                        </p:tav>
                                      </p:tavLst>
                                    </p:anim>
                                  </p:childTnLst>
                                </p:cTn>
                              </p:par>
                              <p:par>
                                <p:cTn id="58" presetID="1" presetClass="entr" presetSubtype="0" fill="hold" grpId="0" nodeType="withEffect">
                                  <p:stCondLst>
                                    <p:cond delay="1050"/>
                                  </p:stCondLst>
                                  <p:childTnLst>
                                    <p:set>
                                      <p:cBhvr>
                                        <p:cTn id="59" dur="1" fill="hold">
                                          <p:stCondLst>
                                            <p:cond delay="0"/>
                                          </p:stCondLst>
                                        </p:cTn>
                                        <p:tgtEl>
                                          <p:spTgt spid="25"/>
                                        </p:tgtEl>
                                        <p:attrNameLst>
                                          <p:attrName>style.visibility</p:attrName>
                                        </p:attrNameLst>
                                      </p:cBhvr>
                                      <p:to>
                                        <p:strVal val="visible"/>
                                      </p:to>
                                    </p:set>
                                  </p:childTnLst>
                                </p:cTn>
                              </p:par>
                            </p:childTnLst>
                          </p:cTn>
                        </p:par>
                        <p:par>
                          <p:cTn id="60" fill="hold">
                            <p:stCondLst>
                              <p:cond delay="2550"/>
                            </p:stCondLst>
                            <p:childTnLst>
                              <p:par>
                                <p:cTn id="61" presetID="10" presetClass="entr" presetSubtype="0" fill="hold" grpId="0" nodeType="afterEffect">
                                  <p:stCondLst>
                                    <p:cond delay="5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50"/>
                                        <p:tgtEl>
                                          <p:spTgt spid="27"/>
                                        </p:tgtEl>
                                      </p:cBhvr>
                                    </p:animEffect>
                                  </p:childTnLst>
                                </p:cTn>
                              </p:par>
                            </p:childTnLst>
                          </p:cTn>
                        </p:par>
                        <p:par>
                          <p:cTn id="64" fill="hold">
                            <p:stCondLst>
                              <p:cond delay="3600"/>
                            </p:stCondLst>
                            <p:childTnLst>
                              <p:par>
                                <p:cTn id="65" presetID="16" presetClass="entr" presetSubtype="37"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outVertical)">
                                      <p:cBhvr>
                                        <p:cTn id="67" dur="6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FD82542-DE18-43AA-A051-7D6827A81ED8}"/>
              </a:ext>
            </a:extLst>
          </p:cNvPr>
          <p:cNvSpPr>
            <a:spLocks noGrp="1"/>
          </p:cNvSpPr>
          <p:nvPr>
            <p:ph type="pic" sz="quarter" idx="10"/>
          </p:nvPr>
        </p:nvSpPr>
        <p:spPr/>
      </p:sp>
      <p:sp>
        <p:nvSpPr>
          <p:cNvPr id="7" name="Titel 6">
            <a:extLst>
              <a:ext uri="{FF2B5EF4-FFF2-40B4-BE49-F238E27FC236}">
                <a16:creationId xmlns:a16="http://schemas.microsoft.com/office/drawing/2014/main" id="{F137C99B-64D6-40F6-9C61-F420F4E02CE9}"/>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9C55DA70-F40B-46CF-8992-46F64DA2EF28}"/>
              </a:ext>
            </a:extLst>
          </p:cNvPr>
          <p:cNvSpPr>
            <a:spLocks noGrp="1"/>
          </p:cNvSpPr>
          <p:nvPr>
            <p:ph type="dt" sz="half" idx="15"/>
          </p:nvPr>
        </p:nvSpPr>
        <p:spPr/>
        <p:txBody>
          <a:bodyPr/>
          <a:lstStyle/>
          <a:p>
            <a:fld id="{2B584668-E6DE-42FD-9FCD-8C4FCD193AF6}" type="datetime1">
              <a:rPr lang="de-DE" smtClean="0"/>
              <a:t>30.08.22</a:t>
            </a:fld>
            <a:endParaRPr lang="de-DE" dirty="0"/>
          </a:p>
        </p:txBody>
      </p:sp>
      <p:sp>
        <p:nvSpPr>
          <p:cNvPr id="5" name="Fußzeilenplatzhalter 4">
            <a:extLst>
              <a:ext uri="{FF2B5EF4-FFF2-40B4-BE49-F238E27FC236}">
                <a16:creationId xmlns:a16="http://schemas.microsoft.com/office/drawing/2014/main" id="{DCABF594-8357-41D8-ACB9-B827ECB16BCF}"/>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E1B479D8-C48D-4307-ACA4-3837AE26656D}"/>
              </a:ext>
            </a:extLst>
          </p:cNvPr>
          <p:cNvSpPr>
            <a:spLocks noGrp="1"/>
          </p:cNvSpPr>
          <p:nvPr>
            <p:ph type="sldNum" sz="quarter" idx="17"/>
          </p:nvPr>
        </p:nvSpPr>
        <p:spPr/>
        <p:txBody>
          <a:bodyPr/>
          <a:lstStyle/>
          <a:p>
            <a:fld id="{19214891-A90D-482A-B08A-59BEA405D4DE}" type="slidenum">
              <a:rPr lang="de-DE" smtClean="0"/>
              <a:t>14</a:t>
            </a:fld>
            <a:endParaRPr lang="de-DE" dirty="0"/>
          </a:p>
        </p:txBody>
      </p:sp>
      <p:pic>
        <p:nvPicPr>
          <p:cNvPr id="9" name="Grafik 8" descr="Ein Bild, das Person, Mann, drinnen, stehend enthält.&#10;&#10;Automatisch generierte Beschreibung">
            <a:extLst>
              <a:ext uri="{FF2B5EF4-FFF2-40B4-BE49-F238E27FC236}">
                <a16:creationId xmlns:a16="http://schemas.microsoft.com/office/drawing/2014/main" id="{1D6195E6-67F5-4550-BE95-CC1A74DFC731}"/>
              </a:ext>
            </a:extLst>
          </p:cNvPr>
          <p:cNvPicPr>
            <a:picLocks noChangeAspect="1"/>
          </p:cNvPicPr>
          <p:nvPr/>
        </p:nvPicPr>
        <p:blipFill rotWithShape="1">
          <a:blip r:embed="rId2">
            <a:extLst>
              <a:ext uri="{28A0092B-C50C-407E-A947-70E740481C1C}">
                <a14:useLocalDpi xmlns:a14="http://schemas.microsoft.com/office/drawing/2010/main" val="0"/>
              </a:ext>
            </a:extLst>
          </a:blip>
          <a:srcRect t="8028" b="6113"/>
          <a:stretch/>
        </p:blipFill>
        <p:spPr>
          <a:xfrm>
            <a:off x="0" y="0"/>
            <a:ext cx="9144000" cy="5233988"/>
          </a:xfrm>
          <a:prstGeom prst="rect">
            <a:avLst/>
          </a:prstGeom>
        </p:spPr>
      </p:pic>
      <p:sp>
        <p:nvSpPr>
          <p:cNvPr id="10" name="Rechteck 9">
            <a:extLst>
              <a:ext uri="{FF2B5EF4-FFF2-40B4-BE49-F238E27FC236}">
                <a16:creationId xmlns:a16="http://schemas.microsoft.com/office/drawing/2014/main" id="{C6D5CB5E-4F14-464A-9806-C8B69D129184}"/>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 betriebliche Invaliditätsvorsorge</a:t>
            </a:r>
          </a:p>
          <a:p>
            <a:pPr>
              <a:lnSpc>
                <a:spcPct val="110000"/>
              </a:lnSpc>
              <a:spcBef>
                <a:spcPts val="0"/>
              </a:spcBef>
            </a:pPr>
            <a:br>
              <a:rPr lang="de-DE" sz="1800" b="1" dirty="0">
                <a:solidFill>
                  <a:srgbClr val="FF8213"/>
                </a:solidFill>
              </a:rPr>
            </a:br>
            <a:r>
              <a:rPr lang="de-DE" sz="1800" b="1" dirty="0">
                <a:solidFill>
                  <a:schemeClr val="tx1"/>
                </a:solidFill>
              </a:rPr>
              <a:t>Extra Rückhalt</a:t>
            </a:r>
          </a:p>
          <a:p>
            <a:pPr>
              <a:lnSpc>
                <a:spcPct val="110000"/>
              </a:lnSpc>
              <a:spcBef>
                <a:spcPts val="0"/>
              </a:spcBef>
            </a:pPr>
            <a:r>
              <a:rPr lang="de-DE" sz="1800" b="1" dirty="0">
                <a:solidFill>
                  <a:schemeClr val="tx1"/>
                </a:solidFill>
              </a:rPr>
              <a:t>Mehr Unterstützung, wenn etwas passiert</a:t>
            </a:r>
            <a:endParaRPr lang="de-DE" sz="1400" b="1" dirty="0">
              <a:solidFill>
                <a:schemeClr val="tx1"/>
              </a:solidFill>
            </a:endParaRPr>
          </a:p>
        </p:txBody>
      </p:sp>
    </p:spTree>
    <p:extLst>
      <p:ext uri="{BB962C8B-B14F-4D97-AF65-F5344CB8AC3E}">
        <p14:creationId xmlns:p14="http://schemas.microsoft.com/office/powerpoint/2010/main" val="304430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rgbClr val="FF8213"/>
                </a:solidFill>
              </a:rPr>
              <a:t>Betriebliche Invaliditätsvorsorge</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CB28F665-946D-4A72-9D45-694D2C261D00}" type="datetime1">
              <a:rPr lang="de-DE" smtClean="0"/>
              <a:t>30.08.22</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15</a:t>
            </a:fld>
            <a:endParaRPr lang="de-DE" dirty="0"/>
          </a:p>
        </p:txBody>
      </p:sp>
      <p:sp>
        <p:nvSpPr>
          <p:cNvPr id="9" name="Inhaltsplatzhalter 8">
            <a:extLst>
              <a:ext uri="{FF2B5EF4-FFF2-40B4-BE49-F238E27FC236}">
                <a16:creationId xmlns:a16="http://schemas.microsoft.com/office/drawing/2014/main" id="{0798A8CE-2111-4A05-83C3-0882860C3CE5}"/>
              </a:ext>
            </a:extLst>
          </p:cNvPr>
          <p:cNvSpPr>
            <a:spLocks noGrp="1"/>
          </p:cNvSpPr>
          <p:nvPr>
            <p:ph sz="quarter" idx="14"/>
          </p:nvPr>
        </p:nvSpPr>
        <p:spPr>
          <a:xfrm>
            <a:off x="360000" y="1200150"/>
            <a:ext cx="4068000" cy="4033838"/>
          </a:xfrm>
          <a:solidFill>
            <a:schemeClr val="bg2"/>
          </a:solidFill>
        </p:spPr>
        <p:txBody>
          <a:bodyPr lIns="108000" tIns="36000"/>
          <a:lstStyle/>
          <a:p>
            <a:pPr>
              <a:spcAft>
                <a:spcPts val="600"/>
              </a:spcAft>
            </a:pPr>
            <a:r>
              <a:rPr lang="de-DE" b="1" dirty="0"/>
              <a:t>Vorteile Ihres Personalinstruments*</a:t>
            </a:r>
          </a:p>
          <a:p>
            <a:pPr marL="144000" indent="-144000">
              <a:buClr>
                <a:schemeClr val="tx1"/>
              </a:buClr>
              <a:buFont typeface="Arial" panose="020B0604020202020204" pitchFamily="34" charset="0"/>
              <a:buChar char="›"/>
            </a:pPr>
            <a:r>
              <a:rPr lang="de-DE" dirty="0"/>
              <a:t>Invaliditätsschutz mit umfangreichen Zusatzleistungen</a:t>
            </a:r>
          </a:p>
          <a:p>
            <a:pPr marL="144000" indent="-144000">
              <a:buClr>
                <a:schemeClr val="tx1"/>
              </a:buClr>
              <a:buFont typeface="Arial" panose="020B0604020202020204" pitchFamily="34" charset="0"/>
              <a:buChar char="›"/>
            </a:pPr>
            <a:r>
              <a:rPr lang="de-DE" dirty="0"/>
              <a:t>Weltweit, rund um die Uhr</a:t>
            </a:r>
          </a:p>
          <a:p>
            <a:pPr marL="144000" indent="-144000">
              <a:buClr>
                <a:schemeClr val="tx1"/>
              </a:buClr>
              <a:buFont typeface="Arial" panose="020B0604020202020204" pitchFamily="34" charset="0"/>
              <a:buChar char="›"/>
            </a:pPr>
            <a:r>
              <a:rPr lang="de-DE" dirty="0"/>
              <a:t>Im Beruf, privat und im Urlaub</a:t>
            </a:r>
          </a:p>
          <a:p>
            <a:pPr marL="144000" indent="-144000">
              <a:buClr>
                <a:schemeClr val="tx1"/>
              </a:buClr>
              <a:buFont typeface="Arial" panose="020B0604020202020204" pitchFamily="34" charset="0"/>
              <a:buChar char="›"/>
            </a:pPr>
            <a:r>
              <a:rPr lang="de-DE" dirty="0"/>
              <a:t>Einheitliche Berufsgruppe oder </a:t>
            </a:r>
            <a:br>
              <a:rPr lang="de-DE" dirty="0"/>
            </a:br>
            <a:r>
              <a:rPr lang="de-DE" dirty="0"/>
              <a:t>individuelle Lösungen je Berufsgruppe </a:t>
            </a:r>
          </a:p>
          <a:p>
            <a:pPr marL="144000" indent="-144000">
              <a:buClr>
                <a:schemeClr val="tx1"/>
              </a:buClr>
              <a:buFont typeface="Arial" panose="020B0604020202020204" pitchFamily="34" charset="0"/>
              <a:buChar char="›"/>
            </a:pPr>
            <a:r>
              <a:rPr lang="de-DE" dirty="0"/>
              <a:t>Ohne Namensnennung möglich:</a:t>
            </a:r>
          </a:p>
          <a:p>
            <a:pPr marL="288000" lvl="1">
              <a:buClr>
                <a:schemeClr val="tx1"/>
              </a:buClr>
            </a:pPr>
            <a:r>
              <a:rPr lang="de-DE" dirty="0"/>
              <a:t>keine Gesundheitsprüfung </a:t>
            </a:r>
          </a:p>
          <a:p>
            <a:pPr marL="288000" lvl="1">
              <a:buClr>
                <a:schemeClr val="tx1"/>
              </a:buClr>
            </a:pPr>
            <a:r>
              <a:rPr lang="de-DE" dirty="0"/>
              <a:t>neue Mitarbeiter der Gruppen </a:t>
            </a:r>
            <a:br>
              <a:rPr lang="de-DE" dirty="0"/>
            </a:br>
            <a:r>
              <a:rPr lang="de-DE" dirty="0"/>
              <a:t>automatisch mitversichert</a:t>
            </a:r>
          </a:p>
          <a:p>
            <a:pPr marL="288000" lvl="1">
              <a:buClr>
                <a:schemeClr val="tx1"/>
              </a:buClr>
            </a:pPr>
            <a:r>
              <a:rPr lang="de-DE" dirty="0"/>
              <a:t>Meldung der Mitarbeiterzahlen einmal pro Jahr </a:t>
            </a:r>
          </a:p>
          <a:p>
            <a:pPr marL="144000" indent="-144000">
              <a:buClr>
                <a:schemeClr val="tx1"/>
              </a:buClr>
              <a:buFont typeface="Arial" panose="020B0604020202020204" pitchFamily="34" charset="0"/>
              <a:buChar char="›"/>
            </a:pPr>
            <a:r>
              <a:rPr lang="de-DE" dirty="0"/>
              <a:t>100 % als Betriebsausgabe absetzbar</a:t>
            </a:r>
          </a:p>
          <a:p>
            <a:endParaRPr lang="de-DE" dirty="0"/>
          </a:p>
          <a:p>
            <a:endParaRPr lang="de-DE" dirty="0"/>
          </a:p>
        </p:txBody>
      </p:sp>
      <p:sp>
        <p:nvSpPr>
          <p:cNvPr id="12" name="Textfeld 11">
            <a:extLst>
              <a:ext uri="{FF2B5EF4-FFF2-40B4-BE49-F238E27FC236}">
                <a16:creationId xmlns:a16="http://schemas.microsoft.com/office/drawing/2014/main" id="{57B81394-199F-42BA-B78F-855807621126}"/>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pic>
        <p:nvPicPr>
          <p:cNvPr id="16" name="Grafik 15" descr="Ein Bild, das Person, Mann, drinnen, stehend enthält.&#10;&#10;Automatisch generierte Beschreibung">
            <a:extLst>
              <a:ext uri="{FF2B5EF4-FFF2-40B4-BE49-F238E27FC236}">
                <a16:creationId xmlns:a16="http://schemas.microsoft.com/office/drawing/2014/main" id="{7DDCEA86-1D8B-4F11-B4D2-9398AE236162}"/>
              </a:ext>
            </a:extLst>
          </p:cNvPr>
          <p:cNvPicPr>
            <a:picLocks noChangeAspect="1"/>
          </p:cNvPicPr>
          <p:nvPr/>
        </p:nvPicPr>
        <p:blipFill rotWithShape="1">
          <a:blip r:embed="rId2">
            <a:extLst>
              <a:ext uri="{28A0092B-C50C-407E-A947-70E740481C1C}">
                <a14:useLocalDpi xmlns:a14="http://schemas.microsoft.com/office/drawing/2010/main" val="0"/>
              </a:ext>
            </a:extLst>
          </a:blip>
          <a:srcRect l="20532" t="7746" r="16685" b="6395"/>
          <a:stretch/>
        </p:blipFill>
        <p:spPr>
          <a:xfrm>
            <a:off x="4716002" y="1196990"/>
            <a:ext cx="4427998" cy="4036998"/>
          </a:xfrm>
          <a:prstGeom prst="rect">
            <a:avLst/>
          </a:prstGeom>
        </p:spPr>
      </p:pic>
    </p:spTree>
    <p:extLst>
      <p:ext uri="{BB962C8B-B14F-4D97-AF65-F5344CB8AC3E}">
        <p14:creationId xmlns:p14="http://schemas.microsoft.com/office/powerpoint/2010/main" val="277696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rgbClr val="FF8213"/>
                </a:solidFill>
              </a:rPr>
              <a:t>Betrieblicher Invaliditätsschutz als Ihr zusätzliches PLUS</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CB28F665-946D-4A72-9D45-694D2C261D00}" type="datetime1">
              <a:rPr lang="de-DE" smtClean="0"/>
              <a:t>30.08.22</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16</a:t>
            </a:fld>
            <a:endParaRPr lang="de-DE" dirty="0"/>
          </a:p>
        </p:txBody>
      </p:sp>
      <p:graphicFrame>
        <p:nvGraphicFramePr>
          <p:cNvPr id="11" name="Tabelle 12">
            <a:extLst>
              <a:ext uri="{FF2B5EF4-FFF2-40B4-BE49-F238E27FC236}">
                <a16:creationId xmlns:a16="http://schemas.microsoft.com/office/drawing/2014/main" id="{3AF71B7D-93A1-44D7-AB35-12D2F54424AC}"/>
              </a:ext>
            </a:extLst>
          </p:cNvPr>
          <p:cNvGraphicFramePr>
            <a:graphicFrameLocks noGrp="1"/>
          </p:cNvGraphicFramePr>
          <p:nvPr>
            <p:ph sz="quarter" idx="13"/>
            <p:extLst>
              <p:ext uri="{D42A27DB-BD31-4B8C-83A1-F6EECF244321}">
                <p14:modId xmlns:p14="http://schemas.microsoft.com/office/powerpoint/2010/main" val="598767236"/>
              </p:ext>
            </p:extLst>
          </p:nvPr>
        </p:nvGraphicFramePr>
        <p:xfrm>
          <a:off x="358775" y="1200599"/>
          <a:ext cx="8422811" cy="3845568"/>
        </p:xfrm>
        <a:graphic>
          <a:graphicData uri="http://schemas.openxmlformats.org/drawingml/2006/table">
            <a:tbl>
              <a:tblPr firstRow="1" bandRow="1">
                <a:tableStyleId>{5B32A100-3803-4825-A6FE-B41A73F8B76F}</a:tableStyleId>
              </a:tblPr>
              <a:tblGrid>
                <a:gridCol w="4217201">
                  <a:extLst>
                    <a:ext uri="{9D8B030D-6E8A-4147-A177-3AD203B41FA5}">
                      <a16:colId xmlns:a16="http://schemas.microsoft.com/office/drawing/2014/main" val="2788453845"/>
                    </a:ext>
                  </a:extLst>
                </a:gridCol>
                <a:gridCol w="4205610">
                  <a:extLst>
                    <a:ext uri="{9D8B030D-6E8A-4147-A177-3AD203B41FA5}">
                      <a16:colId xmlns:a16="http://schemas.microsoft.com/office/drawing/2014/main" val="2770119006"/>
                    </a:ext>
                  </a:extLst>
                </a:gridCol>
              </a:tblGrid>
              <a:tr h="566931">
                <a:tc>
                  <a:txBody>
                    <a:bodyPr/>
                    <a:lstStyle/>
                    <a:p>
                      <a:pPr marL="88900" indent="0">
                        <a:lnSpc>
                          <a:spcPts val="1195"/>
                        </a:lnSpc>
                        <a:spcBef>
                          <a:spcPts val="265"/>
                        </a:spcBef>
                      </a:pPr>
                      <a:r>
                        <a:rPr sz="1200" spc="5" dirty="0">
                          <a:solidFill>
                            <a:schemeClr val="tx1"/>
                          </a:solidFill>
                        </a:rPr>
                        <a:t>Invaliditätsgrundsumme:</a:t>
                      </a:r>
                      <a:endParaRPr sz="1200" dirty="0">
                        <a:solidFill>
                          <a:schemeClr val="tx1"/>
                        </a:solidFill>
                      </a:endParaRPr>
                    </a:p>
                    <a:p>
                      <a:pPr marL="88900" indent="0">
                        <a:lnSpc>
                          <a:spcPts val="1195"/>
                        </a:lnSpc>
                        <a:spcBef>
                          <a:spcPts val="265"/>
                        </a:spcBef>
                      </a:pPr>
                      <a:r>
                        <a:rPr lang="de-DE" sz="1200" spc="5" dirty="0">
                          <a:solidFill>
                            <a:schemeClr val="tx1"/>
                          </a:solidFill>
                        </a:rPr>
                        <a:t>mit </a:t>
                      </a:r>
                      <a:r>
                        <a:rPr lang="de-DE" sz="1200" dirty="0">
                          <a:solidFill>
                            <a:schemeClr val="tx1"/>
                          </a:solidFill>
                        </a:rPr>
                        <a:t>Progression 400 </a:t>
                      </a:r>
                      <a:r>
                        <a:rPr lang="de-DE" sz="1200" spc="5" dirty="0">
                          <a:solidFill>
                            <a:schemeClr val="tx1"/>
                          </a:solidFill>
                        </a:rPr>
                        <a:t>bei</a:t>
                      </a:r>
                      <a:r>
                        <a:rPr lang="de-DE" sz="1200" dirty="0">
                          <a:solidFill>
                            <a:schemeClr val="tx1"/>
                          </a:solidFill>
                        </a:rPr>
                        <a:t> </a:t>
                      </a:r>
                      <a:r>
                        <a:rPr lang="de-DE" sz="1200" spc="10" dirty="0">
                          <a:solidFill>
                            <a:schemeClr val="tx1"/>
                          </a:solidFill>
                        </a:rPr>
                        <a:t>Invaliditätsgrad</a:t>
                      </a:r>
                      <a:r>
                        <a:rPr lang="de-DE" sz="1200" spc="45" dirty="0">
                          <a:solidFill>
                            <a:schemeClr val="tx1"/>
                          </a:solidFill>
                        </a:rPr>
                        <a:t> </a:t>
                      </a:r>
                      <a:r>
                        <a:rPr lang="de-DE" sz="1200" spc="10" dirty="0">
                          <a:solidFill>
                            <a:schemeClr val="tx1"/>
                          </a:solidFill>
                        </a:rPr>
                        <a:t>100 %</a:t>
                      </a:r>
                      <a:endParaRPr lang="de-DE" sz="1200" dirty="0">
                        <a:solidFill>
                          <a:schemeClr val="tx1"/>
                        </a:solidFill>
                        <a:latin typeface="Avenir-Light"/>
                        <a:cs typeface="Avenir-Light"/>
                      </a:endParaRPr>
                    </a:p>
                  </a:txBody>
                  <a:tcPr marL="0" marR="0" marT="2545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R="70485" algn="ctr">
                        <a:lnSpc>
                          <a:spcPts val="1195"/>
                        </a:lnSpc>
                        <a:spcBef>
                          <a:spcPts val="265"/>
                        </a:spcBef>
                      </a:pPr>
                      <a:r>
                        <a:rPr sz="1200" dirty="0">
                          <a:solidFill>
                            <a:schemeClr val="tx1"/>
                          </a:solidFill>
                        </a:rPr>
                        <a:t>100.000</a:t>
                      </a:r>
                      <a:r>
                        <a:rPr sz="1200" spc="5" dirty="0">
                          <a:solidFill>
                            <a:schemeClr val="tx1"/>
                          </a:solidFill>
                        </a:rPr>
                        <a:t> </a:t>
                      </a:r>
                      <a:r>
                        <a:rPr lang="de-DE" sz="1200" dirty="0">
                          <a:solidFill>
                            <a:schemeClr val="tx1"/>
                          </a:solidFill>
                        </a:rPr>
                        <a:t>EUR</a:t>
                      </a:r>
                      <a:endParaRPr sz="1200" dirty="0">
                        <a:solidFill>
                          <a:schemeClr val="tx1"/>
                        </a:solidFill>
                      </a:endParaRPr>
                    </a:p>
                    <a:p>
                      <a:pPr marR="70485" algn="ctr">
                        <a:lnSpc>
                          <a:spcPct val="100000"/>
                        </a:lnSpc>
                        <a:spcBef>
                          <a:spcPts val="80"/>
                        </a:spcBef>
                      </a:pPr>
                      <a:r>
                        <a:rPr sz="1200" dirty="0">
                          <a:solidFill>
                            <a:schemeClr val="tx1"/>
                          </a:solidFill>
                        </a:rPr>
                        <a:t>400.000</a:t>
                      </a:r>
                      <a:r>
                        <a:rPr sz="1200" spc="5" dirty="0">
                          <a:solidFill>
                            <a:schemeClr val="tx1"/>
                          </a:solidFill>
                        </a:rPr>
                        <a:t> </a:t>
                      </a:r>
                      <a:r>
                        <a:rPr lang="de-DE" sz="1200" dirty="0">
                          <a:solidFill>
                            <a:schemeClr val="tx1"/>
                          </a:solidFill>
                        </a:rPr>
                        <a:t>EUR</a:t>
                      </a:r>
                      <a:endParaRPr sz="1200" dirty="0">
                        <a:solidFill>
                          <a:schemeClr val="tx1"/>
                        </a:solidFill>
                        <a:latin typeface="Avenir-Light"/>
                        <a:cs typeface="Avenir-Light"/>
                      </a:endParaRPr>
                    </a:p>
                  </a:txBody>
                  <a:tcPr marL="0" marR="0" marT="25453"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61173846"/>
                  </a:ext>
                </a:extLst>
              </a:tr>
              <a:tr h="347621">
                <a:tc>
                  <a:txBody>
                    <a:bodyPr/>
                    <a:lstStyle/>
                    <a:p>
                      <a:pPr marL="71119" indent="0">
                        <a:lnSpc>
                          <a:spcPct val="100000"/>
                        </a:lnSpc>
                        <a:spcBef>
                          <a:spcPts val="570"/>
                        </a:spcBef>
                        <a:buFontTx/>
                        <a:buNone/>
                        <a:tabLst>
                          <a:tab pos="218440" algn="l"/>
                        </a:tabLst>
                      </a:pPr>
                      <a:r>
                        <a:rPr sz="1200" spc="5" dirty="0"/>
                        <a:t>Leistungen</a:t>
                      </a:r>
                      <a:r>
                        <a:rPr sz="1200" spc="-20" dirty="0"/>
                        <a:t> </a:t>
                      </a:r>
                      <a:r>
                        <a:rPr sz="1200" spc="5" dirty="0"/>
                        <a:t>bei</a:t>
                      </a:r>
                      <a:r>
                        <a:rPr sz="1200" spc="-40" dirty="0"/>
                        <a:t> </a:t>
                      </a:r>
                      <a:r>
                        <a:rPr sz="1200" spc="5" dirty="0"/>
                        <a:t>Unfalltod</a:t>
                      </a:r>
                      <a:endParaRPr sz="1200" dirty="0">
                        <a:latin typeface="Avenir-Light"/>
                        <a:cs typeface="Avenir-Light"/>
                      </a:endParaRPr>
                    </a:p>
                  </a:txBody>
                  <a:tcPr marL="0" marR="0" marT="54749" marB="0" anchor="ctr">
                    <a:lnL w="12700" cap="flat" cmpd="sng" algn="ctr">
                      <a:solidFill>
                        <a:schemeClr val="tx1"/>
                      </a:solidFill>
                      <a:prstDash val="solid"/>
                      <a:round/>
                      <a:headEnd type="none" w="med" len="med"/>
                      <a:tailEnd type="none" w="med" len="med"/>
                    </a:lnL>
                    <a:solidFill>
                      <a:schemeClr val="bg1"/>
                    </a:solidFill>
                  </a:tcPr>
                </a:tc>
                <a:tc>
                  <a:txBody>
                    <a:bodyPr/>
                    <a:lstStyle/>
                    <a:p>
                      <a:pPr marR="70485" algn="ctr">
                        <a:lnSpc>
                          <a:spcPct val="100000"/>
                        </a:lnSpc>
                        <a:spcBef>
                          <a:spcPts val="570"/>
                        </a:spcBef>
                      </a:pPr>
                      <a:r>
                        <a:rPr sz="1200" spc="10" dirty="0"/>
                        <a:t>50.000</a:t>
                      </a:r>
                      <a:r>
                        <a:rPr sz="1200" spc="-40" dirty="0"/>
                        <a:t> </a:t>
                      </a:r>
                      <a:r>
                        <a:rPr lang="de-DE" sz="1200" spc="10" dirty="0"/>
                        <a:t>EUR</a:t>
                      </a:r>
                      <a:endParaRPr sz="1200" dirty="0">
                        <a:latin typeface="Avenir-Light"/>
                        <a:cs typeface="Avenir-Light"/>
                      </a:endParaRPr>
                    </a:p>
                  </a:txBody>
                  <a:tcPr marL="0" marR="0" marT="54749"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70401548"/>
                  </a:ext>
                </a:extLst>
              </a:tr>
              <a:tr h="347621">
                <a:tc>
                  <a:txBody>
                    <a:bodyPr/>
                    <a:lstStyle/>
                    <a:p>
                      <a:pPr marL="71119" indent="0">
                        <a:lnSpc>
                          <a:spcPct val="100000"/>
                        </a:lnSpc>
                        <a:spcBef>
                          <a:spcPts val="555"/>
                        </a:spcBef>
                        <a:buFontTx/>
                        <a:buNone/>
                        <a:tabLst>
                          <a:tab pos="218440" algn="l"/>
                        </a:tabLst>
                      </a:pPr>
                      <a:r>
                        <a:rPr sz="1200" spc="5" dirty="0"/>
                        <a:t>Sofortleistung</a:t>
                      </a:r>
                      <a:r>
                        <a:rPr sz="1200" spc="-35" dirty="0"/>
                        <a:t> </a:t>
                      </a:r>
                      <a:r>
                        <a:rPr sz="1200" spc="5" dirty="0"/>
                        <a:t>bei</a:t>
                      </a:r>
                      <a:r>
                        <a:rPr sz="1200" spc="-15" dirty="0"/>
                        <a:t> </a:t>
                      </a:r>
                      <a:r>
                        <a:rPr sz="1200" dirty="0"/>
                        <a:t>Schwerverletzungen</a:t>
                      </a:r>
                      <a:endParaRPr sz="1200" dirty="0">
                        <a:latin typeface="Avenir-Light"/>
                        <a:cs typeface="Avenir-Light"/>
                      </a:endParaRPr>
                    </a:p>
                  </a:txBody>
                  <a:tcPr marL="0" marR="0" marT="53308"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55"/>
                        </a:spcBef>
                      </a:pPr>
                      <a:r>
                        <a:rPr lang="de-DE" sz="1200" spc="10" dirty="0"/>
                        <a:t>5</a:t>
                      </a:r>
                      <a:r>
                        <a:rPr sz="1200" spc="10" dirty="0"/>
                        <a:t>.</a:t>
                      </a:r>
                      <a:r>
                        <a:rPr lang="de-DE" sz="1200" spc="10" dirty="0"/>
                        <a:t>0</a:t>
                      </a:r>
                      <a:r>
                        <a:rPr sz="1200" spc="10" dirty="0"/>
                        <a:t>00</a:t>
                      </a:r>
                      <a:r>
                        <a:rPr sz="1200" spc="-40" dirty="0"/>
                        <a:t> </a:t>
                      </a:r>
                      <a:r>
                        <a:rPr lang="de-DE" sz="1200" spc="10" dirty="0"/>
                        <a:t>EUR</a:t>
                      </a:r>
                      <a:endParaRPr sz="1200" dirty="0">
                        <a:latin typeface="Avenir-Light"/>
                        <a:cs typeface="Avenir-Light"/>
                      </a:endParaRPr>
                    </a:p>
                  </a:txBody>
                  <a:tcPr marL="0" marR="0" marT="53308"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22359585"/>
                  </a:ext>
                </a:extLst>
              </a:tr>
              <a:tr h="347621">
                <a:tc>
                  <a:txBody>
                    <a:bodyPr/>
                    <a:lstStyle/>
                    <a:p>
                      <a:pPr marL="71119" indent="0">
                        <a:lnSpc>
                          <a:spcPct val="100000"/>
                        </a:lnSpc>
                        <a:spcBef>
                          <a:spcPts val="535"/>
                        </a:spcBef>
                        <a:buFontTx/>
                        <a:buNone/>
                        <a:tabLst>
                          <a:tab pos="218440" algn="l"/>
                        </a:tabLst>
                      </a:pPr>
                      <a:r>
                        <a:rPr sz="1200" spc="5" dirty="0"/>
                        <a:t>Knochenbruchgeld</a:t>
                      </a:r>
                      <a:endParaRPr sz="1200" dirty="0">
                        <a:latin typeface="Avenir-Light"/>
                        <a:cs typeface="Avenir-Light"/>
                      </a:endParaRPr>
                    </a:p>
                  </a:txBody>
                  <a:tcPr marL="0" marR="0" marT="51387"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35"/>
                        </a:spcBef>
                      </a:pPr>
                      <a:r>
                        <a:rPr sz="1200" spc="5" dirty="0"/>
                        <a:t>bis</a:t>
                      </a:r>
                      <a:r>
                        <a:rPr sz="1200" spc="-15" dirty="0"/>
                        <a:t> </a:t>
                      </a:r>
                      <a:r>
                        <a:rPr sz="1200" spc="10" dirty="0"/>
                        <a:t>zu</a:t>
                      </a:r>
                      <a:r>
                        <a:rPr sz="1200" spc="-20" dirty="0"/>
                        <a:t> </a:t>
                      </a:r>
                      <a:r>
                        <a:rPr sz="1200" spc="10" dirty="0"/>
                        <a:t>300</a:t>
                      </a:r>
                      <a:r>
                        <a:rPr sz="1200" spc="-15" dirty="0"/>
                        <a:t> </a:t>
                      </a:r>
                      <a:r>
                        <a:rPr lang="de-DE" sz="1200" spc="10" dirty="0"/>
                        <a:t>EUR</a:t>
                      </a:r>
                      <a:endParaRPr sz="1200" dirty="0">
                        <a:latin typeface="Avenir-Light"/>
                        <a:cs typeface="Avenir-Light"/>
                      </a:endParaRPr>
                    </a:p>
                  </a:txBody>
                  <a:tcPr marL="0" marR="0" marT="51387"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68773951"/>
                  </a:ext>
                </a:extLst>
              </a:tr>
              <a:tr h="347621">
                <a:tc>
                  <a:txBody>
                    <a:bodyPr/>
                    <a:lstStyle/>
                    <a:p>
                      <a:pPr marL="71119" indent="0">
                        <a:lnSpc>
                          <a:spcPct val="100000"/>
                        </a:lnSpc>
                        <a:spcBef>
                          <a:spcPts val="605"/>
                        </a:spcBef>
                        <a:buFontTx/>
                        <a:buNone/>
                        <a:tabLst>
                          <a:tab pos="218440" algn="l"/>
                        </a:tabLst>
                      </a:pPr>
                      <a:r>
                        <a:rPr sz="1200" spc="5" dirty="0"/>
                        <a:t>Arbeitsplatz</a:t>
                      </a:r>
                      <a:r>
                        <a:rPr sz="1200" spc="-30" dirty="0"/>
                        <a:t> </a:t>
                      </a:r>
                      <a:r>
                        <a:rPr sz="1200" spc="5" dirty="0"/>
                        <a:t>Umbaukosten</a:t>
                      </a:r>
                      <a:endParaRPr sz="1200" dirty="0">
                        <a:latin typeface="Avenir-Light"/>
                        <a:cs typeface="Avenir-Light"/>
                      </a:endParaRPr>
                    </a:p>
                  </a:txBody>
                  <a:tcPr marL="0" marR="0" marT="58111"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605"/>
                        </a:spcBef>
                      </a:pPr>
                      <a:r>
                        <a:rPr sz="1200" spc="5" dirty="0"/>
                        <a:t>bis</a:t>
                      </a:r>
                      <a:r>
                        <a:rPr sz="1200" spc="-25" dirty="0"/>
                        <a:t> </a:t>
                      </a:r>
                      <a:r>
                        <a:rPr sz="1200" dirty="0"/>
                        <a:t>zu </a:t>
                      </a:r>
                      <a:r>
                        <a:rPr sz="1200" spc="5" dirty="0"/>
                        <a:t>10.000</a:t>
                      </a:r>
                      <a:r>
                        <a:rPr sz="1200" spc="-35" dirty="0"/>
                        <a:t> </a:t>
                      </a:r>
                      <a:r>
                        <a:rPr lang="de-DE" sz="1200" spc="10" dirty="0"/>
                        <a:t>EUR</a:t>
                      </a:r>
                      <a:endParaRPr sz="1200" dirty="0">
                        <a:latin typeface="Avenir-Light"/>
                        <a:cs typeface="Avenir-Light"/>
                      </a:endParaRPr>
                    </a:p>
                  </a:txBody>
                  <a:tcPr marL="0" marR="0" marT="58111"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8450831"/>
                  </a:ext>
                </a:extLst>
              </a:tr>
              <a:tr h="347621">
                <a:tc>
                  <a:txBody>
                    <a:bodyPr/>
                    <a:lstStyle/>
                    <a:p>
                      <a:pPr marL="70484" indent="0">
                        <a:lnSpc>
                          <a:spcPct val="100000"/>
                        </a:lnSpc>
                        <a:spcBef>
                          <a:spcPts val="585"/>
                        </a:spcBef>
                        <a:buFontTx/>
                        <a:buNone/>
                        <a:tabLst>
                          <a:tab pos="218440" algn="l"/>
                        </a:tabLst>
                      </a:pPr>
                      <a:r>
                        <a:rPr sz="1200" dirty="0"/>
                        <a:t>Rehabilitationsbeihilfe</a:t>
                      </a:r>
                      <a:endParaRPr sz="1200" dirty="0">
                        <a:latin typeface="Avenir-Light"/>
                        <a:cs typeface="Avenir-Light"/>
                      </a:endParaRPr>
                    </a:p>
                  </a:txBody>
                  <a:tcPr marL="0" marR="0" marT="56189"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85"/>
                        </a:spcBef>
                      </a:pPr>
                      <a:r>
                        <a:rPr sz="1200" spc="5" dirty="0"/>
                        <a:t>bis</a:t>
                      </a:r>
                      <a:r>
                        <a:rPr sz="1200" spc="-30" dirty="0"/>
                        <a:t> </a:t>
                      </a:r>
                      <a:r>
                        <a:rPr sz="1200" dirty="0"/>
                        <a:t>zu</a:t>
                      </a:r>
                      <a:r>
                        <a:rPr sz="1200" spc="-5" dirty="0"/>
                        <a:t> </a:t>
                      </a:r>
                      <a:r>
                        <a:rPr sz="1200" spc="10" dirty="0"/>
                        <a:t>5.000</a:t>
                      </a:r>
                      <a:r>
                        <a:rPr sz="1200" spc="-25" dirty="0"/>
                        <a:t> </a:t>
                      </a:r>
                      <a:r>
                        <a:rPr lang="de-DE" sz="1200" spc="10" dirty="0"/>
                        <a:t>EUR</a:t>
                      </a:r>
                      <a:endParaRPr sz="1200" dirty="0">
                        <a:latin typeface="Avenir-Light"/>
                        <a:cs typeface="Avenir-Light"/>
                      </a:endParaRPr>
                    </a:p>
                  </a:txBody>
                  <a:tcPr marL="0" marR="0" marT="56189"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72205318"/>
                  </a:ext>
                </a:extLst>
              </a:tr>
              <a:tr h="347621">
                <a:tc>
                  <a:txBody>
                    <a:bodyPr/>
                    <a:lstStyle/>
                    <a:p>
                      <a:pPr marL="70485" indent="0">
                        <a:lnSpc>
                          <a:spcPct val="100000"/>
                        </a:lnSpc>
                        <a:spcBef>
                          <a:spcPts val="550"/>
                        </a:spcBef>
                        <a:buFontTx/>
                        <a:buNone/>
                        <a:tabLst>
                          <a:tab pos="217804" algn="l"/>
                        </a:tabLst>
                      </a:pPr>
                      <a:r>
                        <a:rPr sz="1200" spc="10" dirty="0"/>
                        <a:t>Kosten</a:t>
                      </a:r>
                      <a:r>
                        <a:rPr sz="1200" spc="-10" dirty="0"/>
                        <a:t> </a:t>
                      </a:r>
                      <a:r>
                        <a:rPr sz="1200" spc="5" dirty="0"/>
                        <a:t>für</a:t>
                      </a:r>
                      <a:r>
                        <a:rPr sz="1200" spc="-15" dirty="0"/>
                        <a:t> </a:t>
                      </a:r>
                      <a:r>
                        <a:rPr sz="1200" spc="5" dirty="0"/>
                        <a:t>kosmetische</a:t>
                      </a:r>
                      <a:r>
                        <a:rPr sz="1200" spc="-10" dirty="0"/>
                        <a:t> </a:t>
                      </a:r>
                      <a:r>
                        <a:rPr sz="1200" spc="5" dirty="0"/>
                        <a:t>Operation nach Unfall</a:t>
                      </a:r>
                      <a:endParaRPr sz="1200" dirty="0">
                        <a:latin typeface="Avenir-Light"/>
                        <a:cs typeface="Avenir-Light"/>
                      </a:endParaRPr>
                    </a:p>
                  </a:txBody>
                  <a:tcPr marL="0" marR="0" marT="52828" marB="0" anchor="ctr">
                    <a:lnL w="12700" cap="flat" cmpd="sng" algn="ctr">
                      <a:solidFill>
                        <a:schemeClr val="tx1"/>
                      </a:solidFill>
                      <a:prstDash val="solid"/>
                      <a:round/>
                      <a:headEnd type="none" w="med" len="med"/>
                      <a:tailEnd type="none" w="med" len="med"/>
                    </a:lnL>
                    <a:solidFill>
                      <a:schemeClr val="bg1"/>
                    </a:solidFill>
                  </a:tcPr>
                </a:tc>
                <a:tc>
                  <a:txBody>
                    <a:bodyPr/>
                    <a:lstStyle/>
                    <a:p>
                      <a:pPr marR="71120" algn="ctr">
                        <a:lnSpc>
                          <a:spcPct val="100000"/>
                        </a:lnSpc>
                        <a:spcBef>
                          <a:spcPts val="550"/>
                        </a:spcBef>
                      </a:pPr>
                      <a:r>
                        <a:rPr sz="1200" spc="5" dirty="0"/>
                        <a:t>bis</a:t>
                      </a:r>
                      <a:r>
                        <a:rPr sz="1200" spc="-25" dirty="0"/>
                        <a:t> </a:t>
                      </a:r>
                      <a:r>
                        <a:rPr sz="1200" dirty="0"/>
                        <a:t>zu </a:t>
                      </a:r>
                      <a:r>
                        <a:rPr sz="1200" spc="5" dirty="0"/>
                        <a:t>15.000</a:t>
                      </a:r>
                      <a:r>
                        <a:rPr sz="1200" spc="-35" dirty="0"/>
                        <a:t> </a:t>
                      </a:r>
                      <a:r>
                        <a:rPr lang="de-DE" sz="1200" spc="10" dirty="0"/>
                        <a:t>EUR</a:t>
                      </a:r>
                      <a:endParaRPr sz="1200" dirty="0">
                        <a:latin typeface="Avenir-Light"/>
                        <a:cs typeface="Avenir-Light"/>
                      </a:endParaRPr>
                    </a:p>
                  </a:txBody>
                  <a:tcPr marL="0" marR="0" marT="52828"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72825180"/>
                  </a:ext>
                </a:extLst>
              </a:tr>
              <a:tr h="347621">
                <a:tc>
                  <a:txBody>
                    <a:bodyPr/>
                    <a:lstStyle/>
                    <a:p>
                      <a:pPr marL="70485" indent="0">
                        <a:lnSpc>
                          <a:spcPct val="100000"/>
                        </a:lnSpc>
                        <a:spcBef>
                          <a:spcPts val="535"/>
                        </a:spcBef>
                        <a:buFontTx/>
                        <a:buNone/>
                        <a:tabLst>
                          <a:tab pos="217804" algn="l"/>
                        </a:tabLst>
                      </a:pPr>
                      <a:r>
                        <a:rPr sz="1200" dirty="0"/>
                        <a:t>Unfall-Service</a:t>
                      </a:r>
                      <a:r>
                        <a:rPr sz="1200" spc="35" dirty="0"/>
                        <a:t> </a:t>
                      </a:r>
                      <a:r>
                        <a:rPr sz="1200" spc="-5" dirty="0"/>
                        <a:t>(Bergungs-/Krankentransportkosten)</a:t>
                      </a:r>
                      <a:endParaRPr sz="1200" dirty="0">
                        <a:latin typeface="Avenir-Light"/>
                        <a:cs typeface="Avenir-Light"/>
                      </a:endParaRPr>
                    </a:p>
                  </a:txBody>
                  <a:tcPr marL="0" marR="0" marT="51387" marB="0" anchor="ctr">
                    <a:lnL w="12700" cap="flat" cmpd="sng" algn="ctr">
                      <a:solidFill>
                        <a:schemeClr val="tx1"/>
                      </a:solidFill>
                      <a:prstDash val="solid"/>
                      <a:round/>
                      <a:headEnd type="none" w="med" len="med"/>
                      <a:tailEnd type="none" w="med" len="med"/>
                    </a:lnL>
                    <a:solidFill>
                      <a:schemeClr val="bg1"/>
                    </a:solidFill>
                  </a:tcPr>
                </a:tc>
                <a:tc>
                  <a:txBody>
                    <a:bodyPr/>
                    <a:lstStyle/>
                    <a:p>
                      <a:pPr marR="70485" algn="ctr">
                        <a:lnSpc>
                          <a:spcPct val="100000"/>
                        </a:lnSpc>
                        <a:spcBef>
                          <a:spcPts val="530"/>
                        </a:spcBef>
                      </a:pPr>
                      <a:r>
                        <a:rPr sz="1200" spc="5" dirty="0"/>
                        <a:t>bis</a:t>
                      </a:r>
                      <a:r>
                        <a:rPr sz="1200" spc="-25" dirty="0"/>
                        <a:t> </a:t>
                      </a:r>
                      <a:r>
                        <a:rPr sz="1200" dirty="0"/>
                        <a:t>zu</a:t>
                      </a:r>
                      <a:r>
                        <a:rPr sz="1200" spc="-5" dirty="0"/>
                        <a:t> </a:t>
                      </a:r>
                      <a:r>
                        <a:rPr sz="1200" spc="10" dirty="0"/>
                        <a:t>20.000</a:t>
                      </a:r>
                      <a:r>
                        <a:rPr sz="1200" spc="-30" dirty="0"/>
                        <a:t> </a:t>
                      </a:r>
                      <a:r>
                        <a:rPr lang="de-DE" sz="1200" spc="10" dirty="0"/>
                        <a:t>EUR</a:t>
                      </a:r>
                      <a:endParaRPr sz="1200" dirty="0">
                        <a:latin typeface="Avenir-Light"/>
                        <a:cs typeface="Avenir-Light"/>
                      </a:endParaRPr>
                    </a:p>
                  </a:txBody>
                  <a:tcPr marL="0" marR="0" marT="50907"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6860973"/>
                  </a:ext>
                </a:extLst>
              </a:tr>
              <a:tr h="347621">
                <a:tc>
                  <a:txBody>
                    <a:bodyPr/>
                    <a:lstStyle/>
                    <a:p>
                      <a:pPr marL="71120" indent="0">
                        <a:lnSpc>
                          <a:spcPct val="100000"/>
                        </a:lnSpc>
                        <a:spcBef>
                          <a:spcPts val="600"/>
                        </a:spcBef>
                        <a:buFontTx/>
                        <a:buNone/>
                        <a:tabLst>
                          <a:tab pos="219075" algn="l"/>
                        </a:tabLst>
                      </a:pPr>
                      <a:r>
                        <a:rPr sz="1200" spc="10" dirty="0"/>
                        <a:t>Koma-Leistungen</a:t>
                      </a:r>
                      <a:r>
                        <a:rPr sz="1200" spc="-10" dirty="0"/>
                        <a:t> </a:t>
                      </a:r>
                      <a:r>
                        <a:rPr sz="1200" spc="5" dirty="0"/>
                        <a:t>nach</a:t>
                      </a:r>
                      <a:r>
                        <a:rPr sz="1200" spc="-5" dirty="0"/>
                        <a:t> </a:t>
                      </a:r>
                      <a:r>
                        <a:rPr sz="1200" spc="5" dirty="0" err="1"/>
                        <a:t>Unfall</a:t>
                      </a:r>
                      <a:r>
                        <a:rPr sz="1200" dirty="0"/>
                        <a:t> (max. 730 </a:t>
                      </a:r>
                      <a:r>
                        <a:rPr sz="1200" dirty="0" err="1"/>
                        <a:t>Tage</a:t>
                      </a:r>
                      <a:r>
                        <a:rPr sz="1200" spc="-10" dirty="0"/>
                        <a:t> </a:t>
                      </a:r>
                      <a:r>
                        <a:rPr lang="de-DE" sz="1200" spc="-10" dirty="0"/>
                        <a:t>à</a:t>
                      </a:r>
                      <a:r>
                        <a:rPr sz="1200" dirty="0"/>
                        <a:t> 25</a:t>
                      </a:r>
                      <a:r>
                        <a:rPr lang="de-DE" sz="1200" dirty="0"/>
                        <a:t>,00 EUR</a:t>
                      </a:r>
                      <a:r>
                        <a:rPr sz="1200" dirty="0"/>
                        <a:t>)</a:t>
                      </a:r>
                      <a:endParaRPr sz="1200" dirty="0">
                        <a:latin typeface="Avenir-Light"/>
                        <a:cs typeface="Avenir-Light"/>
                      </a:endParaRPr>
                    </a:p>
                  </a:txBody>
                  <a:tcPr marL="0" marR="0" marT="57630" marB="0" anchor="ctr">
                    <a:lnL w="12700" cap="flat" cmpd="sng" algn="ctr">
                      <a:solidFill>
                        <a:schemeClr val="tx1"/>
                      </a:solidFill>
                      <a:prstDash val="solid"/>
                      <a:round/>
                      <a:headEnd type="none" w="med" len="med"/>
                      <a:tailEnd type="none" w="med" len="med"/>
                    </a:lnL>
                    <a:solidFill>
                      <a:schemeClr val="bg1"/>
                    </a:solidFill>
                  </a:tcPr>
                </a:tc>
                <a:tc>
                  <a:txBody>
                    <a:bodyPr/>
                    <a:lstStyle/>
                    <a:p>
                      <a:pPr marR="70485" algn="ctr">
                        <a:lnSpc>
                          <a:spcPct val="100000"/>
                        </a:lnSpc>
                        <a:spcBef>
                          <a:spcPts val="600"/>
                        </a:spcBef>
                      </a:pPr>
                      <a:r>
                        <a:rPr sz="1200" spc="5" dirty="0"/>
                        <a:t>bis</a:t>
                      </a:r>
                      <a:r>
                        <a:rPr sz="1200" spc="-15" dirty="0"/>
                        <a:t> </a:t>
                      </a:r>
                      <a:r>
                        <a:rPr sz="1200" spc="10" dirty="0"/>
                        <a:t>zu</a:t>
                      </a:r>
                      <a:r>
                        <a:rPr sz="1200" spc="-20" dirty="0"/>
                        <a:t> </a:t>
                      </a:r>
                      <a:r>
                        <a:rPr sz="1200" spc="10" dirty="0"/>
                        <a:t>18.250</a:t>
                      </a:r>
                      <a:r>
                        <a:rPr sz="1200" spc="-15" dirty="0"/>
                        <a:t> </a:t>
                      </a:r>
                      <a:r>
                        <a:rPr lang="de-DE" sz="1200" spc="10" dirty="0"/>
                        <a:t>EUR</a:t>
                      </a:r>
                      <a:endParaRPr sz="1200" dirty="0">
                        <a:latin typeface="Avenir-Light"/>
                        <a:cs typeface="Avenir-Light"/>
                      </a:endParaRPr>
                    </a:p>
                  </a:txBody>
                  <a:tcPr marL="0" marR="0" marT="57630" marB="0" anchor="ctr" anchorCtr="1">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36609290"/>
                  </a:ext>
                </a:extLst>
              </a:tr>
              <a:tr h="338318">
                <a:tc gridSpan="2">
                  <a:txBody>
                    <a:bodyPr/>
                    <a:lstStyle/>
                    <a:p>
                      <a:pPr marL="71755" indent="0">
                        <a:lnSpc>
                          <a:spcPct val="100000"/>
                        </a:lnSpc>
                        <a:spcBef>
                          <a:spcPts val="580"/>
                        </a:spcBef>
                        <a:buFontTx/>
                        <a:buNone/>
                        <a:tabLst>
                          <a:tab pos="219075" algn="l"/>
                        </a:tabLst>
                      </a:pPr>
                      <a:r>
                        <a:rPr sz="1200" spc="5" dirty="0"/>
                        <a:t>Integrierte</a:t>
                      </a:r>
                      <a:r>
                        <a:rPr sz="1200" spc="10" dirty="0"/>
                        <a:t> </a:t>
                      </a:r>
                      <a:r>
                        <a:rPr sz="1200" spc="5" dirty="0" err="1"/>
                        <a:t>Psychologische</a:t>
                      </a:r>
                      <a:r>
                        <a:rPr sz="1200" spc="10" dirty="0"/>
                        <a:t> </a:t>
                      </a:r>
                      <a:r>
                        <a:rPr sz="1200" spc="5" dirty="0" err="1"/>
                        <a:t>Unfall-Soforthilfe</a:t>
                      </a:r>
                      <a:r>
                        <a:rPr lang="de-DE" sz="1200" spc="5" dirty="0"/>
                        <a:t>,</a:t>
                      </a:r>
                    </a:p>
                    <a:p>
                      <a:pPr marL="71755" indent="0">
                        <a:lnSpc>
                          <a:spcPct val="100000"/>
                        </a:lnSpc>
                        <a:spcBef>
                          <a:spcPts val="580"/>
                        </a:spcBef>
                        <a:buFontTx/>
                        <a:buNone/>
                        <a:tabLst>
                          <a:tab pos="219075" algn="l"/>
                        </a:tabLst>
                      </a:pPr>
                      <a:r>
                        <a:rPr sz="1200" spc="15" dirty="0"/>
                        <a:t> </a:t>
                      </a:r>
                      <a:r>
                        <a:rPr lang="de-DE" sz="1200" spc="5" dirty="0" err="1"/>
                        <a:t>HumanProtect</a:t>
                      </a:r>
                      <a:r>
                        <a:rPr lang="de-DE" sz="1200" spc="15" dirty="0"/>
                        <a:t> Consulting </a:t>
                      </a:r>
                      <a:r>
                        <a:rPr lang="de-DE" sz="1200" spc="5" dirty="0"/>
                        <a:t>(HPC)</a:t>
                      </a:r>
                      <a:endParaRPr sz="1200" dirty="0">
                        <a:latin typeface="Avenir-Light"/>
                        <a:cs typeface="Avenir-Light"/>
                      </a:endParaRPr>
                    </a:p>
                  </a:txBody>
                  <a:tcPr marL="0" marR="0" marT="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0" marB="0"/>
                </a:tc>
                <a:extLst>
                  <a:ext uri="{0D108BD9-81ED-4DB2-BD59-A6C34878D82A}">
                    <a16:rowId xmlns:a16="http://schemas.microsoft.com/office/drawing/2014/main" val="3404367233"/>
                  </a:ext>
                </a:extLst>
              </a:tr>
            </a:tbl>
          </a:graphicData>
        </a:graphic>
      </p:graphicFrame>
      <p:sp>
        <p:nvSpPr>
          <p:cNvPr id="8" name="Rectangle 1">
            <a:extLst>
              <a:ext uri="{FF2B5EF4-FFF2-40B4-BE49-F238E27FC236}">
                <a16:creationId xmlns:a16="http://schemas.microsoft.com/office/drawing/2014/main" id="{6B3527C3-4CB5-4035-B411-F79D4EC0D8E2}"/>
              </a:ext>
            </a:extLst>
          </p:cNvPr>
          <p:cNvSpPr>
            <a:spLocks noChangeArrowheads="1"/>
          </p:cNvSpPr>
          <p:nvPr/>
        </p:nvSpPr>
        <p:spPr bwMode="auto">
          <a:xfrm>
            <a:off x="360000" y="5117219"/>
            <a:ext cx="832807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lang="de-DE" altLang="de-DE" sz="700" dirty="0">
                <a:solidFill>
                  <a:schemeClr val="tx1"/>
                </a:solidFill>
                <a:latin typeface="Arial" panose="020B0604020202020204" pitchFamily="34" charset="0"/>
                <a:cs typeface="Arial" panose="020B0604020202020204" pitchFamily="34" charset="0"/>
              </a:rPr>
              <a:t>Berechnet im Tarif Firmen Standard mit dem Absicherungspaket R+V Unfall Firmen </a:t>
            </a:r>
            <a:r>
              <a:rPr lang="de-DE" altLang="de-DE" sz="700" dirty="0" err="1">
                <a:solidFill>
                  <a:schemeClr val="tx1"/>
                </a:solidFill>
                <a:latin typeface="Arial" panose="020B0604020202020204" pitchFamily="34" charset="0"/>
                <a:cs typeface="Arial" panose="020B0604020202020204" pitchFamily="34" charset="0"/>
              </a:rPr>
              <a:t>comfort</a:t>
            </a:r>
            <a:r>
              <a:rPr lang="de-DE" altLang="de-DE" sz="700" dirty="0">
                <a:solidFill>
                  <a:schemeClr val="tx1"/>
                </a:solidFill>
                <a:latin typeface="Arial" panose="020B0604020202020204" pitchFamily="34" charset="0"/>
                <a:cs typeface="Arial" panose="020B0604020202020204" pitchFamily="34"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266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Person, Mann, drinnen, stehend enthält.&#10;&#10;Automatisch generierte Beschreibung">
            <a:extLst>
              <a:ext uri="{FF2B5EF4-FFF2-40B4-BE49-F238E27FC236}">
                <a16:creationId xmlns:a16="http://schemas.microsoft.com/office/drawing/2014/main" id="{4AA14216-2811-47E2-9B5D-1F1603DE00DD}"/>
              </a:ext>
            </a:extLst>
          </p:cNvPr>
          <p:cNvPicPr>
            <a:picLocks noChangeAspect="1"/>
          </p:cNvPicPr>
          <p:nvPr/>
        </p:nvPicPr>
        <p:blipFill rotWithShape="1">
          <a:blip r:embed="rId2">
            <a:extLst>
              <a:ext uri="{28A0092B-C50C-407E-A947-70E740481C1C}">
                <a14:useLocalDpi xmlns:a14="http://schemas.microsoft.com/office/drawing/2010/main" val="0"/>
              </a:ext>
            </a:extLst>
          </a:blip>
          <a:srcRect t="8028" b="6113"/>
          <a:stretch/>
        </p:blipFill>
        <p:spPr>
          <a:xfrm>
            <a:off x="0" y="0"/>
            <a:ext cx="9144000" cy="5233988"/>
          </a:xfrm>
          <a:prstGeom prst="rect">
            <a:avLst/>
          </a:prstGeom>
        </p:spPr>
      </p:pic>
      <p:sp>
        <p:nvSpPr>
          <p:cNvPr id="4" name="Datumsplatzhalter 3">
            <a:extLst>
              <a:ext uri="{FF2B5EF4-FFF2-40B4-BE49-F238E27FC236}">
                <a16:creationId xmlns:a16="http://schemas.microsoft.com/office/drawing/2014/main" id="{C7A27354-13FC-4C45-8339-EB51046CB3B3}"/>
              </a:ext>
            </a:extLst>
          </p:cNvPr>
          <p:cNvSpPr>
            <a:spLocks noGrp="1"/>
          </p:cNvSpPr>
          <p:nvPr>
            <p:ph type="dt" sz="half" idx="15"/>
          </p:nvPr>
        </p:nvSpPr>
        <p:spPr/>
        <p:txBody>
          <a:bodyPr/>
          <a:lstStyle/>
          <a:p>
            <a:fld id="{2B584668-E6DE-42FD-9FCD-8C4FCD193AF6}" type="datetime1">
              <a:rPr lang="de-DE" smtClean="0"/>
              <a:t>30.08.22</a:t>
            </a:fld>
            <a:endParaRPr lang="de-DE" dirty="0"/>
          </a:p>
        </p:txBody>
      </p:sp>
      <p:sp>
        <p:nvSpPr>
          <p:cNvPr id="5" name="Fußzeilenplatzhalter 4">
            <a:extLst>
              <a:ext uri="{FF2B5EF4-FFF2-40B4-BE49-F238E27FC236}">
                <a16:creationId xmlns:a16="http://schemas.microsoft.com/office/drawing/2014/main" id="{17153736-D3F7-4683-826F-5B8B4841C7B9}"/>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6F89EFF-946F-41BB-9265-965A209B5EA7}"/>
              </a:ext>
            </a:extLst>
          </p:cNvPr>
          <p:cNvSpPr>
            <a:spLocks noGrp="1"/>
          </p:cNvSpPr>
          <p:nvPr>
            <p:ph type="sldNum" sz="quarter" idx="17"/>
          </p:nvPr>
        </p:nvSpPr>
        <p:spPr/>
        <p:txBody>
          <a:bodyPr/>
          <a:lstStyle/>
          <a:p>
            <a:fld id="{19214891-A90D-482A-B08A-59BEA405D4DE}" type="slidenum">
              <a:rPr lang="de-DE" smtClean="0"/>
              <a:t>17</a:t>
            </a:fld>
            <a:endParaRPr lang="de-DE" dirty="0"/>
          </a:p>
        </p:txBody>
      </p:sp>
      <p:sp>
        <p:nvSpPr>
          <p:cNvPr id="10" name="Rechteck 9">
            <a:extLst>
              <a:ext uri="{FF2B5EF4-FFF2-40B4-BE49-F238E27FC236}">
                <a16:creationId xmlns:a16="http://schemas.microsoft.com/office/drawing/2014/main" id="{D8640EC4-1FA1-4D40-8059-F69258374197}"/>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a:lnSpc>
                <a:spcPct val="110000"/>
              </a:lnSpc>
              <a:spcBef>
                <a:spcPts val="0"/>
              </a:spcBef>
            </a:pPr>
            <a:r>
              <a:rPr lang="de-DE" sz="1800" b="1" dirty="0">
                <a:solidFill>
                  <a:srgbClr val="FF8213"/>
                </a:solidFill>
              </a:rPr>
              <a:t>Ihr Versorgungsbaustein</a:t>
            </a:r>
          </a:p>
          <a:p>
            <a:pPr>
              <a:lnSpc>
                <a:spcPct val="110000"/>
              </a:lnSpc>
              <a:spcBef>
                <a:spcPts val="0"/>
              </a:spcBef>
            </a:pPr>
            <a:r>
              <a:rPr lang="de-DE" sz="1800" b="1" dirty="0">
                <a:solidFill>
                  <a:srgbClr val="FF8213"/>
                </a:solidFill>
              </a:rPr>
              <a:t>Betriebliche Arbeitskraftabsicherung</a:t>
            </a:r>
          </a:p>
          <a:p>
            <a:pPr>
              <a:lnSpc>
                <a:spcPct val="110000"/>
              </a:lnSpc>
              <a:spcBef>
                <a:spcPts val="0"/>
              </a:spcBef>
            </a:pPr>
            <a:endParaRPr lang="de-DE" sz="1800" b="1" dirty="0">
              <a:solidFill>
                <a:srgbClr val="FF8213"/>
              </a:solidFill>
            </a:endParaRPr>
          </a:p>
          <a:p>
            <a:pPr>
              <a:lnSpc>
                <a:spcPct val="110000"/>
              </a:lnSpc>
              <a:spcBef>
                <a:spcPts val="0"/>
              </a:spcBef>
            </a:pPr>
            <a:r>
              <a:rPr lang="de-DE" sz="1800" b="1" dirty="0">
                <a:solidFill>
                  <a:schemeClr val="tx1"/>
                </a:solidFill>
              </a:rPr>
              <a:t>Weil keiner weiß, was kommt</a:t>
            </a:r>
          </a:p>
          <a:p>
            <a:pPr>
              <a:lnSpc>
                <a:spcPct val="110000"/>
              </a:lnSpc>
              <a:spcBef>
                <a:spcPts val="0"/>
              </a:spcBef>
            </a:pPr>
            <a:r>
              <a:rPr lang="de-DE" sz="1800" b="1" dirty="0">
                <a:solidFill>
                  <a:schemeClr val="tx1"/>
                </a:solidFill>
              </a:rPr>
              <a:t>Mehr finanzielle Sicherheit für alle Fälle</a:t>
            </a:r>
          </a:p>
        </p:txBody>
      </p:sp>
    </p:spTree>
    <p:extLst>
      <p:ext uri="{BB962C8B-B14F-4D97-AF65-F5344CB8AC3E}">
        <p14:creationId xmlns:p14="http://schemas.microsoft.com/office/powerpoint/2010/main" val="146550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BD67C-82E6-4B65-827A-822A2FDAA5BA}"/>
              </a:ext>
            </a:extLst>
          </p:cNvPr>
          <p:cNvSpPr>
            <a:spLocks noGrp="1"/>
          </p:cNvSpPr>
          <p:nvPr>
            <p:ph type="title"/>
          </p:nvPr>
        </p:nvSpPr>
        <p:spPr/>
        <p:txBody>
          <a:bodyPr/>
          <a:lstStyle/>
          <a:p>
            <a:r>
              <a:rPr lang="de-DE" dirty="0"/>
              <a:t>Existenz sichern</a:t>
            </a:r>
            <a:br>
              <a:rPr lang="de-DE" dirty="0"/>
            </a:br>
            <a:r>
              <a:rPr lang="de-DE" dirty="0">
                <a:solidFill>
                  <a:schemeClr val="tx1"/>
                </a:solidFill>
              </a:rPr>
              <a:t>Betriebliche Arbeitskraftabsicherung</a:t>
            </a: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30.08.22</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18</a:t>
            </a:fld>
            <a:endParaRPr lang="de-DE" dirty="0"/>
          </a:p>
        </p:txBody>
      </p:sp>
      <p:pic>
        <p:nvPicPr>
          <p:cNvPr id="11" name="Inhaltsplatzhalter 10" descr="Ein Bild, das drinnen, Frau, Person enthält.&#10;&#10;Automatisch generierte Beschreibung">
            <a:extLst>
              <a:ext uri="{FF2B5EF4-FFF2-40B4-BE49-F238E27FC236}">
                <a16:creationId xmlns:a16="http://schemas.microsoft.com/office/drawing/2014/main" id="{923B122A-9E7D-48AB-8C1B-035C99AAA1B9}"/>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1858" t="-139" r="20939" b="139"/>
          <a:stretch/>
        </p:blipFill>
        <p:spPr>
          <a:xfrm>
            <a:off x="4716462" y="1194549"/>
            <a:ext cx="4068763" cy="4039439"/>
          </a:xfrm>
        </p:spPr>
      </p:pic>
      <p:sp>
        <p:nvSpPr>
          <p:cNvPr id="10" name="Inhaltsplatzhalter 8">
            <a:extLst>
              <a:ext uri="{FF2B5EF4-FFF2-40B4-BE49-F238E27FC236}">
                <a16:creationId xmlns:a16="http://schemas.microsoft.com/office/drawing/2014/main" id="{1850FB31-D84E-D246-91A9-F18377D6EFE6}"/>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Font typeface="Arial" panose="020B0604020202020204" pitchFamily="34" charset="0"/>
              <a:buChar char="›"/>
            </a:pPr>
            <a:r>
              <a:rPr lang="de-DE" dirty="0"/>
              <a:t>Vereinfachte Aufnahme im Kollektiv</a:t>
            </a:r>
          </a:p>
          <a:p>
            <a:pPr marL="144000" indent="-144000">
              <a:buClr>
                <a:schemeClr val="tx1"/>
              </a:buClr>
              <a:buFont typeface="Arial" panose="020B0604020202020204" pitchFamily="34" charset="0"/>
              <a:buChar char="›"/>
            </a:pPr>
            <a:r>
              <a:rPr lang="de-DE" dirty="0"/>
              <a:t>Unkomplizierter Zugang per Arbeitnehmer- Dienstobliegenheitserklärung </a:t>
            </a:r>
          </a:p>
          <a:p>
            <a:pPr marL="144000" indent="-144000">
              <a:buClr>
                <a:schemeClr val="tx1"/>
              </a:buClr>
              <a:buFont typeface="Arial" panose="020B0604020202020204" pitchFamily="34" charset="0"/>
              <a:buChar char="›"/>
            </a:pPr>
            <a:r>
              <a:rPr lang="de-DE" dirty="0"/>
              <a:t>Einheitliche Mitarbeiterkalkulation</a:t>
            </a:r>
          </a:p>
          <a:p>
            <a:pPr marL="144000" indent="-144000">
              <a:buClr>
                <a:schemeClr val="tx1"/>
              </a:buClr>
              <a:buFont typeface="Arial" panose="020B0604020202020204" pitchFamily="34" charset="0"/>
              <a:buChar char="›"/>
            </a:pPr>
            <a:r>
              <a:rPr lang="de-DE" dirty="0"/>
              <a:t>Schlanke, vereinfachte Abwicklung</a:t>
            </a:r>
          </a:p>
          <a:p>
            <a:pPr marL="144000" indent="-144000">
              <a:buClr>
                <a:schemeClr val="tx1"/>
              </a:buClr>
              <a:buFont typeface="Arial" panose="020B0604020202020204" pitchFamily="34" charset="0"/>
              <a:buChar char="›"/>
            </a:pPr>
            <a:r>
              <a:rPr lang="de-DE" dirty="0"/>
              <a:t>Erlebbare Vorsorge + Absicherung </a:t>
            </a:r>
          </a:p>
          <a:p>
            <a:pPr marL="144000" indent="-144000">
              <a:buClr>
                <a:schemeClr val="tx1"/>
              </a:buClr>
              <a:buFont typeface="Arial" panose="020B0604020202020204" pitchFamily="34" charset="0"/>
              <a:buChar char="›"/>
            </a:pPr>
            <a:r>
              <a:rPr lang="de-DE" dirty="0"/>
              <a:t>Verbesserter Einkommensschutz</a:t>
            </a:r>
          </a:p>
          <a:p>
            <a:pPr marL="144000" indent="-144000">
              <a:buClr>
                <a:schemeClr val="tx1"/>
              </a:buClr>
              <a:buFont typeface="Arial" panose="020B0604020202020204" pitchFamily="34" charset="0"/>
              <a:buChar char="›"/>
            </a:pPr>
            <a:r>
              <a:rPr lang="de-DE" dirty="0"/>
              <a:t>Profitieren Sie von günstigen Beiträgen durch Steuer- und Sozialversicherungsersparnisse</a:t>
            </a:r>
          </a:p>
          <a:p>
            <a:pPr marL="144000" indent="-144000">
              <a:buClr>
                <a:schemeClr val="tx1"/>
              </a:buClr>
              <a:buFont typeface="Arial" panose="020B0604020202020204" pitchFamily="34" charset="0"/>
              <a:buChar char="›"/>
            </a:pPr>
            <a:r>
              <a:rPr lang="de-DE" dirty="0"/>
              <a:t>Und 100 % Betriebsausgabe wenn Sie in Ihre Mitarbeiter investieren</a:t>
            </a:r>
          </a:p>
          <a:p>
            <a:endParaRPr lang="de-DE" dirty="0"/>
          </a:p>
        </p:txBody>
      </p:sp>
      <p:sp>
        <p:nvSpPr>
          <p:cNvPr id="8" name="Textfeld 7">
            <a:extLst>
              <a:ext uri="{FF2B5EF4-FFF2-40B4-BE49-F238E27FC236}">
                <a16:creationId xmlns:a16="http://schemas.microsoft.com/office/drawing/2014/main" id="{23B5B1E6-DEC1-432A-829B-781426919CFE}"/>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spTree>
    <p:extLst>
      <p:ext uri="{BB962C8B-B14F-4D97-AF65-F5344CB8AC3E}">
        <p14:creationId xmlns:p14="http://schemas.microsoft.com/office/powerpoint/2010/main" val="313309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6326F-0AF8-4719-8CB0-6E9C82E9854B}"/>
              </a:ext>
            </a:extLst>
          </p:cNvPr>
          <p:cNvSpPr>
            <a:spLocks noGrp="1"/>
          </p:cNvSpPr>
          <p:nvPr>
            <p:ph type="title"/>
          </p:nvPr>
        </p:nvSpPr>
        <p:spPr/>
        <p:txBody>
          <a:bodyPr/>
          <a:lstStyle/>
          <a:p>
            <a:r>
              <a:rPr lang="de-DE" dirty="0"/>
              <a:t>Existenz sichern</a:t>
            </a:r>
            <a:br>
              <a:rPr lang="de-DE" dirty="0"/>
            </a:br>
            <a:r>
              <a:rPr lang="de-DE" dirty="0">
                <a:solidFill>
                  <a:schemeClr val="tx1"/>
                </a:solidFill>
              </a:rPr>
              <a:t>Betriebliche Arbeitskraftabsicherung</a:t>
            </a:r>
            <a:br>
              <a:rPr lang="de-DE" dirty="0"/>
            </a:br>
            <a:br>
              <a:rPr lang="de-DE" dirty="0"/>
            </a:b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30.08.22</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19</a:t>
            </a:fld>
            <a:endParaRPr lang="de-DE" dirty="0"/>
          </a:p>
        </p:txBody>
      </p:sp>
      <p:sp>
        <p:nvSpPr>
          <p:cNvPr id="8" name="Inhaltsplatzhalter 7">
            <a:extLst>
              <a:ext uri="{FF2B5EF4-FFF2-40B4-BE49-F238E27FC236}">
                <a16:creationId xmlns:a16="http://schemas.microsoft.com/office/drawing/2014/main" id="{7CB101A5-97F4-47A5-9B4D-C16125EAD6DE}"/>
              </a:ext>
            </a:extLst>
          </p:cNvPr>
          <p:cNvSpPr>
            <a:spLocks noGrp="1"/>
          </p:cNvSpPr>
          <p:nvPr>
            <p:ph sz="quarter" idx="13"/>
          </p:nvPr>
        </p:nvSpPr>
        <p:spPr>
          <a:solidFill>
            <a:schemeClr val="bg2"/>
          </a:solidFill>
        </p:spPr>
        <p:txBody>
          <a:bodyPr vert="horz" lIns="108000" tIns="36000" rIns="72000" bIns="0" rtlCol="0">
            <a:noAutofit/>
          </a:bodyPr>
          <a:lstStyle/>
          <a:p>
            <a:pPr>
              <a:spcAft>
                <a:spcPts val="600"/>
              </a:spcAft>
              <a:buClr>
                <a:schemeClr val="tx1"/>
              </a:buClr>
            </a:pPr>
            <a:r>
              <a:rPr lang="de-DE" b="1" dirty="0"/>
              <a:t>Betrieblicher Berufsunfähigkeitsschutz als Personalinstrument</a:t>
            </a:r>
          </a:p>
          <a:p>
            <a:pPr marL="144000" indent="-144000">
              <a:spcBef>
                <a:spcPts val="0"/>
              </a:spcBef>
              <a:spcAft>
                <a:spcPts val="500"/>
              </a:spcAft>
              <a:buClr>
                <a:schemeClr val="tx1"/>
              </a:buClr>
              <a:buFont typeface="Arial" panose="020B0604020202020204" pitchFamily="34" charset="0"/>
              <a:buChar char="›"/>
            </a:pPr>
            <a:r>
              <a:rPr lang="de-DE" dirty="0"/>
              <a:t>Ihre Mitarbeiter sind es Ihnen wert.</a:t>
            </a:r>
          </a:p>
          <a:p>
            <a:pPr marL="144000" indent="-144000">
              <a:spcBef>
                <a:spcPts val="0"/>
              </a:spcBef>
              <a:spcAft>
                <a:spcPts val="500"/>
              </a:spcAft>
              <a:buClr>
                <a:schemeClr val="tx1"/>
              </a:buClr>
              <a:buFont typeface="Arial" panose="020B0604020202020204" pitchFamily="34" charset="0"/>
              <a:buChar char="›"/>
            </a:pPr>
            <a:r>
              <a:rPr lang="de-DE" dirty="0"/>
              <a:t>Einkommenssicherung als betriebliche Vorsorge</a:t>
            </a:r>
          </a:p>
          <a:p>
            <a:pPr marL="144000" indent="-144000">
              <a:spcBef>
                <a:spcPts val="0"/>
              </a:spcBef>
              <a:spcAft>
                <a:spcPts val="500"/>
              </a:spcAft>
              <a:buClr>
                <a:schemeClr val="tx1"/>
              </a:buClr>
              <a:buFont typeface="Arial" panose="020B0604020202020204" pitchFamily="34" charset="0"/>
              <a:buChar char="›"/>
            </a:pPr>
            <a:r>
              <a:rPr lang="de-DE" dirty="0"/>
              <a:t>Rentenzahlung bei Berufsunfähigkeit</a:t>
            </a:r>
          </a:p>
          <a:p>
            <a:pPr marL="144000" indent="-144000">
              <a:spcBef>
                <a:spcPts val="0"/>
              </a:spcBef>
              <a:spcAft>
                <a:spcPts val="500"/>
              </a:spcAft>
              <a:buClr>
                <a:schemeClr val="tx1"/>
              </a:buClr>
              <a:buFont typeface="Arial" panose="020B0604020202020204" pitchFamily="34" charset="0"/>
              <a:buChar char="›"/>
            </a:pPr>
            <a:r>
              <a:rPr lang="de-DE" dirty="0"/>
              <a:t>Einzig realistische Option für Ihren Arbeitnehmer optimalen Schutz zu sichern </a:t>
            </a:r>
          </a:p>
          <a:p>
            <a:pPr marL="144000" lvl="2">
              <a:spcBef>
                <a:spcPts val="0"/>
              </a:spcBef>
              <a:spcAft>
                <a:spcPts val="500"/>
              </a:spcAft>
              <a:buClr>
                <a:schemeClr val="tx1"/>
              </a:buClr>
              <a:buFont typeface="Arial" panose="020B0604020202020204" pitchFamily="34" charset="0"/>
              <a:buChar char="›"/>
            </a:pPr>
            <a:r>
              <a:rPr lang="de-DE" sz="1400" dirty="0"/>
              <a:t>Dank der staatlichen und Ihrer arbeitgeber-seitigen Förderung reduziert sich für Ihre Mitarbeiter regelmäßig der monatliche Beitrag auf ein Drittel der Normalprämie. </a:t>
            </a:r>
          </a:p>
          <a:p>
            <a:pPr marL="144000" lvl="2">
              <a:spcBef>
                <a:spcPts val="0"/>
              </a:spcBef>
              <a:spcAft>
                <a:spcPts val="500"/>
              </a:spcAft>
              <a:buClr>
                <a:schemeClr val="tx1"/>
              </a:buClr>
              <a:buFont typeface="Arial" panose="020B0604020202020204" pitchFamily="34" charset="0"/>
              <a:buChar char="›"/>
            </a:pPr>
            <a:r>
              <a:rPr lang="de-DE" sz="1400" dirty="0"/>
              <a:t>Zudem gibt es keinen besseren und einfacheren Zugang dieser Absicherung – in bestimmten Konstellationen nämlich ohne die normale Gesundheitsprüfung.</a:t>
            </a:r>
          </a:p>
        </p:txBody>
      </p:sp>
      <p:sp>
        <p:nvSpPr>
          <p:cNvPr id="3" name="Inhaltsplatzhalter 2">
            <a:extLst>
              <a:ext uri="{FF2B5EF4-FFF2-40B4-BE49-F238E27FC236}">
                <a16:creationId xmlns:a16="http://schemas.microsoft.com/office/drawing/2014/main" id="{C215ACC4-0A8A-4957-A037-65F7DA0AC1CD}"/>
              </a:ext>
            </a:extLst>
          </p:cNvPr>
          <p:cNvSpPr>
            <a:spLocks noGrp="1"/>
          </p:cNvSpPr>
          <p:nvPr>
            <p:ph sz="quarter" idx="14"/>
          </p:nvPr>
        </p:nvSpPr>
        <p:spPr/>
        <p:txBody>
          <a:bodyPr/>
          <a:lstStyle/>
          <a:p>
            <a:endParaRPr lang="de-DE" dirty="0"/>
          </a:p>
        </p:txBody>
      </p:sp>
      <p:sp>
        <p:nvSpPr>
          <p:cNvPr id="9" name="Titel 6">
            <a:extLst>
              <a:ext uri="{FF2B5EF4-FFF2-40B4-BE49-F238E27FC236}">
                <a16:creationId xmlns:a16="http://schemas.microsoft.com/office/drawing/2014/main" id="{2AE38240-EAF0-E046-91C9-CE677C65ED87}"/>
              </a:ext>
            </a:extLst>
          </p:cNvPr>
          <p:cNvSpPr txBox="1">
            <a:spLocks/>
          </p:cNvSpPr>
          <p:nvPr/>
        </p:nvSpPr>
        <p:spPr bwMode="gray">
          <a:xfrm>
            <a:off x="4658372" y="1602695"/>
            <a:ext cx="8424000" cy="540000"/>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1800" b="1" kern="1200">
                <a:solidFill>
                  <a:schemeClr val="tx2"/>
                </a:solidFill>
                <a:latin typeface="+mj-lt"/>
                <a:ea typeface="+mj-ea"/>
                <a:cs typeface="+mj-cs"/>
              </a:defRPr>
            </a:lvl1pPr>
          </a:lstStyle>
          <a:p>
            <a:endParaRPr lang="de-DE" dirty="0"/>
          </a:p>
        </p:txBody>
      </p:sp>
      <p:sp>
        <p:nvSpPr>
          <p:cNvPr id="10" name="Textfeld 9">
            <a:extLst>
              <a:ext uri="{FF2B5EF4-FFF2-40B4-BE49-F238E27FC236}">
                <a16:creationId xmlns:a16="http://schemas.microsoft.com/office/drawing/2014/main" id="{F1014A84-695E-104E-A941-082143FEF9AD}"/>
              </a:ext>
            </a:extLst>
          </p:cNvPr>
          <p:cNvSpPr txBox="1"/>
          <p:nvPr/>
        </p:nvSpPr>
        <p:spPr>
          <a:xfrm>
            <a:off x="5655212" y="2525151"/>
            <a:ext cx="2440745" cy="1047155"/>
          </a:xfrm>
          <a:prstGeom prst="rect">
            <a:avLst/>
          </a:prstGeom>
          <a:solidFill>
            <a:srgbClr val="E60000"/>
          </a:solidFill>
          <a:ln w="6350">
            <a:noFill/>
          </a:ln>
        </p:spPr>
        <p:txBody>
          <a:bodyPr wrap="square" lIns="72000" tIns="72000" rIns="72000" bIns="72000" rtlCol="0">
            <a:noAutofit/>
          </a:bodyPr>
          <a:lstStyle/>
          <a:p>
            <a:pPr algn="l">
              <a:lnSpc>
                <a:spcPct val="105000"/>
              </a:lnSpc>
              <a:spcBef>
                <a:spcPts val="600"/>
              </a:spcBef>
            </a:pPr>
            <a:r>
              <a:rPr lang="de-DE" sz="1400" dirty="0">
                <a:solidFill>
                  <a:schemeClr val="tx1"/>
                </a:solidFill>
              </a:rPr>
              <a:t>Bitte ergänzen Sie hier den Konzeptvorschlag, den Sie individuell für Ihren Kunden erarbeitet haben.</a:t>
            </a:r>
          </a:p>
        </p:txBody>
      </p:sp>
    </p:spTree>
    <p:extLst>
      <p:ext uri="{BB962C8B-B14F-4D97-AF65-F5344CB8AC3E}">
        <p14:creationId xmlns:p14="http://schemas.microsoft.com/office/powerpoint/2010/main" val="175198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06" imgH="306" progId="TCLayout.ActiveDocument.1">
                  <p:embed/>
                </p:oleObj>
              </mc:Choice>
              <mc:Fallback>
                <p:oleObj name="think-cell Folie" r:id="rId3" imgW="306" imgH="306"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E477DD6A-A03E-4A75-8A5B-BD054ED50E99}"/>
              </a:ext>
            </a:extLst>
          </p:cNvPr>
          <p:cNvSpPr>
            <a:spLocks noGrp="1"/>
          </p:cNvSpPr>
          <p:nvPr>
            <p:ph type="title"/>
          </p:nvPr>
        </p:nvSpPr>
        <p:spPr/>
        <p:txBody>
          <a:bodyPr vert="horz"/>
          <a:lstStyle/>
          <a:p>
            <a:r>
              <a:rPr lang="de-DE" dirty="0"/>
              <a:t>Attraktive Personalinstrumente - g</a:t>
            </a:r>
            <a:r>
              <a:rPr lang="de-DE" dirty="0">
                <a:solidFill>
                  <a:schemeClr val="tx1"/>
                </a:solidFill>
              </a:rPr>
              <a:t>emeinsam Zukunft gestalten</a:t>
            </a:r>
            <a:br>
              <a:rPr lang="de-DE" dirty="0">
                <a:solidFill>
                  <a:schemeClr val="tx1"/>
                </a:solidFill>
              </a:rPr>
            </a:br>
            <a:r>
              <a:rPr lang="de-DE" dirty="0">
                <a:solidFill>
                  <a:srgbClr val="FF8213"/>
                </a:solidFill>
              </a:rPr>
              <a:t>Ihre Personalinstrumente/Versorgungsbausteine </a:t>
            </a:r>
          </a:p>
        </p:txBody>
      </p:sp>
      <p:sp>
        <p:nvSpPr>
          <p:cNvPr id="13" name="Datumsplatzhalter 12">
            <a:extLst>
              <a:ext uri="{FF2B5EF4-FFF2-40B4-BE49-F238E27FC236}">
                <a16:creationId xmlns:a16="http://schemas.microsoft.com/office/drawing/2014/main" id="{C9031F6C-DDE2-4B67-A5E2-94B8C1A954FE}"/>
              </a:ext>
            </a:extLst>
          </p:cNvPr>
          <p:cNvSpPr>
            <a:spLocks noGrp="1"/>
          </p:cNvSpPr>
          <p:nvPr>
            <p:ph type="dt" sz="half" idx="10"/>
          </p:nvPr>
        </p:nvSpPr>
        <p:spPr/>
        <p:txBody>
          <a:bodyPr/>
          <a:lstStyle/>
          <a:p>
            <a:fld id="{418C2130-561F-4D8F-9872-1C4FC0DB9330}" type="datetime1">
              <a:rPr lang="de-DE" smtClean="0"/>
              <a:t>30.08.22</a:t>
            </a:fld>
            <a:endParaRPr lang="de-DE" dirty="0"/>
          </a:p>
        </p:txBody>
      </p:sp>
      <p:sp>
        <p:nvSpPr>
          <p:cNvPr id="14" name="Fußzeilenplatzhalter 13">
            <a:extLst>
              <a:ext uri="{FF2B5EF4-FFF2-40B4-BE49-F238E27FC236}">
                <a16:creationId xmlns:a16="http://schemas.microsoft.com/office/drawing/2014/main" id="{AB350B0B-FD2C-4E90-810F-1B79D0CA8DCB}"/>
              </a:ext>
            </a:extLst>
          </p:cNvPr>
          <p:cNvSpPr>
            <a:spLocks noGrp="1"/>
          </p:cNvSpPr>
          <p:nvPr>
            <p:ph type="ftr" sz="quarter" idx="11"/>
          </p:nvPr>
        </p:nvSpPr>
        <p:spPr/>
        <p:txBody>
          <a:bodyPr/>
          <a:lstStyle/>
          <a:p>
            <a:r>
              <a:rPr lang="de-DE"/>
              <a:t>P1_09_ZWEITGESPRÄCH PERSONALINSTRUMENT</a:t>
            </a:r>
            <a:endParaRPr lang="de-DE" dirty="0"/>
          </a:p>
        </p:txBody>
      </p:sp>
      <p:sp>
        <p:nvSpPr>
          <p:cNvPr id="15" name="Foliennummernplatzhalter 14">
            <a:extLst>
              <a:ext uri="{FF2B5EF4-FFF2-40B4-BE49-F238E27FC236}">
                <a16:creationId xmlns:a16="http://schemas.microsoft.com/office/drawing/2014/main" id="{78C7A86A-5B93-408D-95E6-79929DB495E6}"/>
              </a:ext>
            </a:extLst>
          </p:cNvPr>
          <p:cNvSpPr>
            <a:spLocks noGrp="1"/>
          </p:cNvSpPr>
          <p:nvPr>
            <p:ph type="sldNum" sz="quarter" idx="12"/>
          </p:nvPr>
        </p:nvSpPr>
        <p:spPr/>
        <p:txBody>
          <a:bodyPr/>
          <a:lstStyle/>
          <a:p>
            <a:fld id="{19214891-A90D-482A-B08A-59BEA405D4DE}" type="slidenum">
              <a:rPr lang="de-DE" smtClean="0"/>
              <a:pPr/>
              <a:t>2</a:t>
            </a:fld>
            <a:endParaRPr lang="de-DE" dirty="0"/>
          </a:p>
        </p:txBody>
      </p:sp>
      <p:grpSp>
        <p:nvGrpSpPr>
          <p:cNvPr id="7" name="Gruppieren 6">
            <a:extLst>
              <a:ext uri="{FF2B5EF4-FFF2-40B4-BE49-F238E27FC236}">
                <a16:creationId xmlns:a16="http://schemas.microsoft.com/office/drawing/2014/main" id="{DF5CAE31-2663-488E-BCC2-3943F0F77DCD}"/>
              </a:ext>
            </a:extLst>
          </p:cNvPr>
          <p:cNvGrpSpPr/>
          <p:nvPr/>
        </p:nvGrpSpPr>
        <p:grpSpPr>
          <a:xfrm>
            <a:off x="392000" y="1288138"/>
            <a:ext cx="3823248" cy="899999"/>
            <a:chOff x="392000" y="1288138"/>
            <a:chExt cx="3823248" cy="899999"/>
          </a:xfrm>
        </p:grpSpPr>
        <p:sp>
          <p:nvSpPr>
            <p:cNvPr id="3" name="Rechteck 2">
              <a:extLst>
                <a:ext uri="{FF2B5EF4-FFF2-40B4-BE49-F238E27FC236}">
                  <a16:creationId xmlns:a16="http://schemas.microsoft.com/office/drawing/2014/main" id="{1F38DB0D-7CFE-41BF-9E85-4380882C0A88}"/>
                </a:ext>
              </a:extLst>
            </p:cNvPr>
            <p:cNvSpPr/>
            <p:nvPr/>
          </p:nvSpPr>
          <p:spPr>
            <a:xfrm>
              <a:off x="862867" y="1290624"/>
              <a:ext cx="3352381" cy="889200"/>
            </a:xfrm>
            <a:prstGeom prst="rect">
              <a:avLst/>
            </a:prstGeom>
            <a:solidFill>
              <a:schemeClr val="bg1"/>
            </a:solidFill>
            <a:ln w="6350">
              <a:solidFill>
                <a:srgbClr val="F2C49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39" name="Grafik 38">
              <a:extLst>
                <a:ext uri="{FF2B5EF4-FFF2-40B4-BE49-F238E27FC236}">
                  <a16:creationId xmlns:a16="http://schemas.microsoft.com/office/drawing/2014/main" id="{D230F5B8-1B90-472B-B177-716F8B0B85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2000" y="1288138"/>
              <a:ext cx="1041860" cy="899999"/>
            </a:xfrm>
            <a:prstGeom prst="rect">
              <a:avLst/>
            </a:prstGeom>
          </p:spPr>
        </p:pic>
        <p:sp>
          <p:nvSpPr>
            <p:cNvPr id="49" name="Textfeld 48">
              <a:extLst>
                <a:ext uri="{FF2B5EF4-FFF2-40B4-BE49-F238E27FC236}">
                  <a16:creationId xmlns:a16="http://schemas.microsoft.com/office/drawing/2014/main" id="{5C4349B9-C468-409D-86AE-4CB358F558BE}"/>
                </a:ext>
              </a:extLst>
            </p:cNvPr>
            <p:cNvSpPr txBox="1"/>
            <p:nvPr/>
          </p:nvSpPr>
          <p:spPr>
            <a:xfrm>
              <a:off x="1610990" y="1290624"/>
              <a:ext cx="2604257" cy="889200"/>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finanzielle Freiheit für später </a:t>
              </a:r>
              <a:br>
                <a:rPr lang="de-DE" sz="1000" dirty="0">
                  <a:solidFill>
                    <a:schemeClr val="tx1"/>
                  </a:solidFill>
                </a:rPr>
              </a:br>
              <a:r>
                <a:rPr lang="de-DE" sz="1000" b="1" dirty="0">
                  <a:solidFill>
                    <a:schemeClr val="tx1"/>
                  </a:solidFill>
                </a:rPr>
                <a:t>Ihre betriebliche Zukunftsvorsorge</a:t>
              </a:r>
            </a:p>
          </p:txBody>
        </p:sp>
      </p:grpSp>
      <p:grpSp>
        <p:nvGrpSpPr>
          <p:cNvPr id="16" name="Gruppieren 15">
            <a:extLst>
              <a:ext uri="{FF2B5EF4-FFF2-40B4-BE49-F238E27FC236}">
                <a16:creationId xmlns:a16="http://schemas.microsoft.com/office/drawing/2014/main" id="{7C5165FE-589D-4F4B-A72A-884209B37E5F}"/>
              </a:ext>
            </a:extLst>
          </p:cNvPr>
          <p:cNvGrpSpPr/>
          <p:nvPr/>
        </p:nvGrpSpPr>
        <p:grpSpPr>
          <a:xfrm>
            <a:off x="392000" y="2707399"/>
            <a:ext cx="3816516" cy="899999"/>
            <a:chOff x="392000" y="2707399"/>
            <a:chExt cx="3816516" cy="899999"/>
          </a:xfrm>
        </p:grpSpPr>
        <p:sp>
          <p:nvSpPr>
            <p:cNvPr id="47" name="Rechteck 46">
              <a:extLst>
                <a:ext uri="{FF2B5EF4-FFF2-40B4-BE49-F238E27FC236}">
                  <a16:creationId xmlns:a16="http://schemas.microsoft.com/office/drawing/2014/main" id="{D57820FC-613B-4840-B97B-369AD4D770B6}"/>
                </a:ext>
              </a:extLst>
            </p:cNvPr>
            <p:cNvSpPr/>
            <p:nvPr/>
          </p:nvSpPr>
          <p:spPr>
            <a:xfrm>
              <a:off x="834440" y="2713484"/>
              <a:ext cx="3374076" cy="889200"/>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46" name="Grafik 45">
              <a:extLst>
                <a:ext uri="{FF2B5EF4-FFF2-40B4-BE49-F238E27FC236}">
                  <a16:creationId xmlns:a16="http://schemas.microsoft.com/office/drawing/2014/main" id="{DA6078E4-5E18-46BF-BEF5-F17E4F856D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2000" y="2707399"/>
              <a:ext cx="1039175" cy="899999"/>
            </a:xfrm>
            <a:prstGeom prst="rect">
              <a:avLst/>
            </a:prstGeom>
          </p:spPr>
        </p:pic>
        <p:sp>
          <p:nvSpPr>
            <p:cNvPr id="51" name="Textfeld 50">
              <a:extLst>
                <a:ext uri="{FF2B5EF4-FFF2-40B4-BE49-F238E27FC236}">
                  <a16:creationId xmlns:a16="http://schemas.microsoft.com/office/drawing/2014/main" id="{5D2A6D1C-70AC-497F-B72C-02BC5F1F6F88}"/>
                </a:ext>
              </a:extLst>
            </p:cNvPr>
            <p:cNvSpPr txBox="1"/>
            <p:nvPr/>
          </p:nvSpPr>
          <p:spPr>
            <a:xfrm>
              <a:off x="1590459" y="2713484"/>
              <a:ext cx="2548586" cy="889200"/>
            </a:xfrm>
            <a:prstGeom prst="rect">
              <a:avLst/>
            </a:prstGeom>
            <a:noFill/>
            <a:ln w="6350">
              <a:noFill/>
            </a:ln>
          </p:spPr>
          <p:txBody>
            <a:bodyPr wrap="square" lIns="0" tIns="0" rIns="0" bIns="0" rtlCol="0" anchor="ctr" anchorCtr="0">
              <a:noAutofit/>
            </a:bodyPr>
            <a:lstStyle/>
            <a:p>
              <a:pPr algn="l">
                <a:lnSpc>
                  <a:spcPct val="110000"/>
                </a:lnSpc>
                <a:spcBef>
                  <a:spcPts val="600"/>
                </a:spcBef>
              </a:pPr>
              <a:r>
                <a:rPr lang="de-DE" sz="1000" dirty="0">
                  <a:solidFill>
                    <a:schemeClr val="tx1"/>
                  </a:solidFill>
                </a:rPr>
                <a:t>Mehr, um gesund zu bleiben und zu werden </a:t>
              </a:r>
            </a:p>
            <a:p>
              <a:pPr algn="l">
                <a:lnSpc>
                  <a:spcPct val="110000"/>
                </a:lnSpc>
                <a:spcBef>
                  <a:spcPts val="600"/>
                </a:spcBef>
              </a:pPr>
              <a:r>
                <a:rPr lang="de-DE" sz="1000" b="1" dirty="0">
                  <a:solidFill>
                    <a:schemeClr val="tx1"/>
                  </a:solidFill>
                </a:rPr>
                <a:t>Ihre betriebliche Gesundheitsvorsorge</a:t>
              </a:r>
            </a:p>
          </p:txBody>
        </p:sp>
      </p:grpSp>
      <p:grpSp>
        <p:nvGrpSpPr>
          <p:cNvPr id="17" name="Gruppieren 16">
            <a:extLst>
              <a:ext uri="{FF2B5EF4-FFF2-40B4-BE49-F238E27FC236}">
                <a16:creationId xmlns:a16="http://schemas.microsoft.com/office/drawing/2014/main" id="{E4DD20D3-F2C0-40FA-AB1E-ED557D847C15}"/>
              </a:ext>
            </a:extLst>
          </p:cNvPr>
          <p:cNvGrpSpPr/>
          <p:nvPr/>
        </p:nvGrpSpPr>
        <p:grpSpPr>
          <a:xfrm>
            <a:off x="392000" y="4121728"/>
            <a:ext cx="3823248" cy="902764"/>
            <a:chOff x="392000" y="4121728"/>
            <a:chExt cx="3823248" cy="902764"/>
          </a:xfrm>
        </p:grpSpPr>
        <p:sp>
          <p:nvSpPr>
            <p:cNvPr id="35" name="Rechteck 34">
              <a:extLst>
                <a:ext uri="{FF2B5EF4-FFF2-40B4-BE49-F238E27FC236}">
                  <a16:creationId xmlns:a16="http://schemas.microsoft.com/office/drawing/2014/main" id="{1B8641B6-C6BC-49DE-B73B-AB61B4E0A228}"/>
                </a:ext>
              </a:extLst>
            </p:cNvPr>
            <p:cNvSpPr/>
            <p:nvPr/>
          </p:nvSpPr>
          <p:spPr>
            <a:xfrm>
              <a:off x="857122" y="4126660"/>
              <a:ext cx="3347832" cy="889200"/>
            </a:xfrm>
            <a:prstGeom prst="rect">
              <a:avLst/>
            </a:prstGeom>
            <a:solidFill>
              <a:schemeClr val="bg1"/>
            </a:solidFill>
            <a:ln w="6350">
              <a:solidFill>
                <a:srgbClr val="F4E2CC"/>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38" name="Grafik 37" descr="Ein Bild, das Text, Visitenkarte enthält.&#10;&#10;Automatisch generierte Beschreibung">
              <a:extLst>
                <a:ext uri="{FF2B5EF4-FFF2-40B4-BE49-F238E27FC236}">
                  <a16:creationId xmlns:a16="http://schemas.microsoft.com/office/drawing/2014/main" id="{2BF20586-8804-45E6-B3EE-C140CC3D6ED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2000" y="4124492"/>
              <a:ext cx="1053203" cy="900000"/>
            </a:xfrm>
            <a:prstGeom prst="rect">
              <a:avLst/>
            </a:prstGeom>
          </p:spPr>
        </p:pic>
        <p:sp>
          <p:nvSpPr>
            <p:cNvPr id="53" name="Textfeld 52">
              <a:extLst>
                <a:ext uri="{FF2B5EF4-FFF2-40B4-BE49-F238E27FC236}">
                  <a16:creationId xmlns:a16="http://schemas.microsoft.com/office/drawing/2014/main" id="{EEA020DE-7970-4EDB-B8A0-EEAD6434AFAB}"/>
                </a:ext>
              </a:extLst>
            </p:cNvPr>
            <p:cNvSpPr txBox="1"/>
            <p:nvPr/>
          </p:nvSpPr>
          <p:spPr>
            <a:xfrm>
              <a:off x="1627447" y="4121728"/>
              <a:ext cx="2587801" cy="892836"/>
            </a:xfrm>
            <a:prstGeom prst="rect">
              <a:avLst/>
            </a:prstGeom>
            <a:noFill/>
            <a:ln w="6350">
              <a:noFill/>
            </a:ln>
          </p:spPr>
          <p:txBody>
            <a:bodyPr wrap="square" lIns="0" tIns="0" rIns="0" bIns="0" rtlCol="0" anchor="ctr" anchorCtr="0">
              <a:noAutofit/>
            </a:bodyPr>
            <a:lstStyle/>
            <a:p>
              <a:pPr algn="l">
                <a:lnSpc>
                  <a:spcPct val="110000"/>
                </a:lnSpc>
                <a:spcBef>
                  <a:spcPts val="600"/>
                </a:spcBef>
              </a:pPr>
              <a:r>
                <a:rPr lang="de-DE" sz="1000" dirty="0">
                  <a:solidFill>
                    <a:schemeClr val="tx1"/>
                  </a:solidFill>
                </a:rPr>
                <a:t>Mehr #FREUZEIT fürs Leben  </a:t>
              </a:r>
            </a:p>
            <a:p>
              <a:pPr algn="l">
                <a:lnSpc>
                  <a:spcPct val="110000"/>
                </a:lnSpc>
                <a:spcBef>
                  <a:spcPts val="600"/>
                </a:spcBef>
              </a:pPr>
              <a:r>
                <a:rPr lang="de-DE" sz="1000" b="1" dirty="0">
                  <a:solidFill>
                    <a:schemeClr val="tx1"/>
                  </a:solidFill>
                </a:rPr>
                <a:t>Ihr Lebensarbeitszeitkonto</a:t>
              </a:r>
            </a:p>
          </p:txBody>
        </p:sp>
      </p:grpSp>
      <p:grpSp>
        <p:nvGrpSpPr>
          <p:cNvPr id="19" name="Gruppieren 18">
            <a:extLst>
              <a:ext uri="{FF2B5EF4-FFF2-40B4-BE49-F238E27FC236}">
                <a16:creationId xmlns:a16="http://schemas.microsoft.com/office/drawing/2014/main" id="{288C7894-B327-48C9-8F46-8AF7AA6F992E}"/>
              </a:ext>
            </a:extLst>
          </p:cNvPr>
          <p:cNvGrpSpPr/>
          <p:nvPr/>
        </p:nvGrpSpPr>
        <p:grpSpPr>
          <a:xfrm>
            <a:off x="5036449" y="2705320"/>
            <a:ext cx="3689302" cy="899999"/>
            <a:chOff x="4737725" y="2705320"/>
            <a:chExt cx="3689302" cy="899999"/>
          </a:xfrm>
        </p:grpSpPr>
        <p:sp>
          <p:nvSpPr>
            <p:cNvPr id="57" name="Rechteck 56">
              <a:extLst>
                <a:ext uri="{FF2B5EF4-FFF2-40B4-BE49-F238E27FC236}">
                  <a16:creationId xmlns:a16="http://schemas.microsoft.com/office/drawing/2014/main" id="{47B5FF53-430A-4C3D-81ED-2FA1A5DA4DC3}"/>
                </a:ext>
              </a:extLst>
            </p:cNvPr>
            <p:cNvSpPr/>
            <p:nvPr/>
          </p:nvSpPr>
          <p:spPr>
            <a:xfrm>
              <a:off x="5159908" y="2712569"/>
              <a:ext cx="3266016" cy="889200"/>
            </a:xfrm>
            <a:prstGeom prst="rect">
              <a:avLst/>
            </a:prstGeom>
            <a:solidFill>
              <a:schemeClr val="bg1"/>
            </a:solidFill>
            <a:ln w="6350">
              <a:solidFill>
                <a:srgbClr val="D8E8C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58" name="Grafik 57">
              <a:extLst>
                <a:ext uri="{FF2B5EF4-FFF2-40B4-BE49-F238E27FC236}">
                  <a16:creationId xmlns:a16="http://schemas.microsoft.com/office/drawing/2014/main" id="{A9B26613-0E5C-4CCB-898A-77842EDEA3AD}"/>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4737725" y="2705320"/>
              <a:ext cx="1039173" cy="899999"/>
            </a:xfrm>
            <a:prstGeom prst="rect">
              <a:avLst/>
            </a:prstGeom>
          </p:spPr>
        </p:pic>
        <p:sp>
          <p:nvSpPr>
            <p:cNvPr id="59" name="Textfeld 58">
              <a:extLst>
                <a:ext uri="{FF2B5EF4-FFF2-40B4-BE49-F238E27FC236}">
                  <a16:creationId xmlns:a16="http://schemas.microsoft.com/office/drawing/2014/main" id="{8D55007B-B3AE-4EF7-A68F-AB042C2E39AA}"/>
                </a:ext>
              </a:extLst>
            </p:cNvPr>
            <p:cNvSpPr txBox="1"/>
            <p:nvPr/>
          </p:nvSpPr>
          <p:spPr>
            <a:xfrm>
              <a:off x="5922075" y="2712569"/>
              <a:ext cx="2504952" cy="889200"/>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finanzielle Sicherheit für alle Fälle </a:t>
              </a:r>
              <a:br>
                <a:rPr lang="de-DE" sz="1000" dirty="0">
                  <a:solidFill>
                    <a:schemeClr val="tx1"/>
                  </a:solidFill>
                </a:rPr>
              </a:br>
              <a:r>
                <a:rPr lang="de-DE" sz="1000" b="1" dirty="0">
                  <a:solidFill>
                    <a:schemeClr val="tx1"/>
                  </a:solidFill>
                </a:rPr>
                <a:t>Ihre betriebliche Arbeitskraftabsicherung</a:t>
              </a:r>
            </a:p>
          </p:txBody>
        </p:sp>
      </p:grpSp>
      <p:grpSp>
        <p:nvGrpSpPr>
          <p:cNvPr id="21" name="Gruppieren 20">
            <a:extLst>
              <a:ext uri="{FF2B5EF4-FFF2-40B4-BE49-F238E27FC236}">
                <a16:creationId xmlns:a16="http://schemas.microsoft.com/office/drawing/2014/main" id="{0FC60F77-1215-436D-80DE-F7B3E9378045}"/>
              </a:ext>
            </a:extLst>
          </p:cNvPr>
          <p:cNvGrpSpPr/>
          <p:nvPr/>
        </p:nvGrpSpPr>
        <p:grpSpPr>
          <a:xfrm>
            <a:off x="5036449" y="4130276"/>
            <a:ext cx="3688200" cy="897680"/>
            <a:chOff x="5036449" y="4130276"/>
            <a:chExt cx="3688200" cy="897680"/>
          </a:xfrm>
        </p:grpSpPr>
        <p:sp>
          <p:nvSpPr>
            <p:cNvPr id="61" name="Rechteck 60">
              <a:extLst>
                <a:ext uri="{FF2B5EF4-FFF2-40B4-BE49-F238E27FC236}">
                  <a16:creationId xmlns:a16="http://schemas.microsoft.com/office/drawing/2014/main" id="{6D4E055C-F044-4DFE-97BB-4737D79A7E7B}"/>
                </a:ext>
              </a:extLst>
            </p:cNvPr>
            <p:cNvSpPr/>
            <p:nvPr/>
          </p:nvSpPr>
          <p:spPr>
            <a:xfrm>
              <a:off x="5458633" y="4136365"/>
              <a:ext cx="3266016" cy="889200"/>
            </a:xfrm>
            <a:prstGeom prst="rect">
              <a:avLst/>
            </a:prstGeom>
            <a:solidFill>
              <a:schemeClr val="bg1"/>
            </a:solidFill>
            <a:ln w="6350">
              <a:solidFill>
                <a:srgbClr val="D8E8C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62" name="Grafik 61">
              <a:extLst>
                <a:ext uri="{FF2B5EF4-FFF2-40B4-BE49-F238E27FC236}">
                  <a16:creationId xmlns:a16="http://schemas.microsoft.com/office/drawing/2014/main" id="{149C3465-5911-4EB0-BF6B-4484DCCE26EC}"/>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5036449" y="4130276"/>
              <a:ext cx="1039174" cy="897680"/>
            </a:xfrm>
            <a:prstGeom prst="rect">
              <a:avLst/>
            </a:prstGeom>
          </p:spPr>
        </p:pic>
        <p:sp>
          <p:nvSpPr>
            <p:cNvPr id="63" name="Textfeld 62">
              <a:extLst>
                <a:ext uri="{FF2B5EF4-FFF2-40B4-BE49-F238E27FC236}">
                  <a16:creationId xmlns:a16="http://schemas.microsoft.com/office/drawing/2014/main" id="{88D56EC2-A8DB-49DC-886F-6C9425503489}"/>
                </a:ext>
              </a:extLst>
            </p:cNvPr>
            <p:cNvSpPr txBox="1"/>
            <p:nvPr/>
          </p:nvSpPr>
          <p:spPr>
            <a:xfrm>
              <a:off x="6220800" y="4136365"/>
              <a:ext cx="2455609" cy="889200"/>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finanzieller Schutz für Ihre Lieben </a:t>
              </a:r>
              <a:br>
                <a:rPr lang="de-DE" sz="1000" dirty="0">
                  <a:solidFill>
                    <a:schemeClr val="tx1"/>
                  </a:solidFill>
                </a:rPr>
              </a:br>
              <a:r>
                <a:rPr lang="de-DE" sz="1000" b="1" dirty="0">
                  <a:solidFill>
                    <a:schemeClr val="tx1"/>
                  </a:solidFill>
                </a:rPr>
                <a:t>Ihr Hinterbliebenenschutz</a:t>
              </a:r>
            </a:p>
          </p:txBody>
        </p:sp>
      </p:grpSp>
      <p:grpSp>
        <p:nvGrpSpPr>
          <p:cNvPr id="18" name="Gruppieren 17">
            <a:extLst>
              <a:ext uri="{FF2B5EF4-FFF2-40B4-BE49-F238E27FC236}">
                <a16:creationId xmlns:a16="http://schemas.microsoft.com/office/drawing/2014/main" id="{02E35785-A939-427B-862A-3324AC53CE5F}"/>
              </a:ext>
            </a:extLst>
          </p:cNvPr>
          <p:cNvGrpSpPr/>
          <p:nvPr/>
        </p:nvGrpSpPr>
        <p:grpSpPr>
          <a:xfrm>
            <a:off x="5036449" y="1280362"/>
            <a:ext cx="3689303" cy="899999"/>
            <a:chOff x="4737724" y="1280362"/>
            <a:chExt cx="3689303" cy="899999"/>
          </a:xfrm>
        </p:grpSpPr>
        <p:sp>
          <p:nvSpPr>
            <p:cNvPr id="33" name="Rechteck 32">
              <a:extLst>
                <a:ext uri="{FF2B5EF4-FFF2-40B4-BE49-F238E27FC236}">
                  <a16:creationId xmlns:a16="http://schemas.microsoft.com/office/drawing/2014/main" id="{7AFC477E-4B8F-4111-ABFF-44341BDA7D29}"/>
                </a:ext>
              </a:extLst>
            </p:cNvPr>
            <p:cNvSpPr/>
            <p:nvPr/>
          </p:nvSpPr>
          <p:spPr>
            <a:xfrm>
              <a:off x="5159907" y="1287611"/>
              <a:ext cx="3267120" cy="889200"/>
            </a:xfrm>
            <a:prstGeom prst="rect">
              <a:avLst/>
            </a:prstGeom>
            <a:solidFill>
              <a:schemeClr val="bg1"/>
            </a:solidFill>
            <a:ln w="6350">
              <a:solidFill>
                <a:srgbClr val="D8E8C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34" name="Grafik 33">
              <a:extLst>
                <a:ext uri="{FF2B5EF4-FFF2-40B4-BE49-F238E27FC236}">
                  <a16:creationId xmlns:a16="http://schemas.microsoft.com/office/drawing/2014/main" id="{02E46679-1ABE-4604-B58C-75B23E5CC6AA}"/>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4737724" y="1280362"/>
              <a:ext cx="1039175" cy="899999"/>
            </a:xfrm>
            <a:prstGeom prst="rect">
              <a:avLst/>
            </a:prstGeom>
          </p:spPr>
        </p:pic>
        <p:sp>
          <p:nvSpPr>
            <p:cNvPr id="37" name="Textfeld 36">
              <a:extLst>
                <a:ext uri="{FF2B5EF4-FFF2-40B4-BE49-F238E27FC236}">
                  <a16:creationId xmlns:a16="http://schemas.microsoft.com/office/drawing/2014/main" id="{982FEBF3-E595-4400-A151-F9816541481E}"/>
                </a:ext>
              </a:extLst>
            </p:cNvPr>
            <p:cNvSpPr txBox="1"/>
            <p:nvPr/>
          </p:nvSpPr>
          <p:spPr>
            <a:xfrm>
              <a:off x="5922075" y="1288138"/>
              <a:ext cx="2499217" cy="888673"/>
            </a:xfrm>
            <a:prstGeom prst="rect">
              <a:avLst/>
            </a:prstGeom>
            <a:noFill/>
            <a:ln w="6350">
              <a:noFill/>
            </a:ln>
          </p:spPr>
          <p:txBody>
            <a:bodyPr wrap="square" lIns="0" tIns="0" rIns="0" bIns="0" rtlCol="0" anchor="ctr" anchorCtr="0">
              <a:noAutofit/>
            </a:bodyPr>
            <a:lstStyle/>
            <a:p>
              <a:pPr algn="l">
                <a:lnSpc>
                  <a:spcPct val="150000"/>
                </a:lnSpc>
                <a:spcBef>
                  <a:spcPts val="600"/>
                </a:spcBef>
              </a:pPr>
              <a:r>
                <a:rPr lang="de-DE" sz="1000" dirty="0">
                  <a:solidFill>
                    <a:schemeClr val="tx1"/>
                  </a:solidFill>
                </a:rPr>
                <a:t>Mehr Unterstützung, wenn etwas passiert </a:t>
              </a:r>
              <a:r>
                <a:rPr lang="de-DE" sz="1000" b="1" dirty="0">
                  <a:solidFill>
                    <a:schemeClr val="tx1"/>
                  </a:solidFill>
                </a:rPr>
                <a:t>Ihre</a:t>
              </a:r>
              <a:r>
                <a:rPr lang="de-DE" sz="1000" dirty="0">
                  <a:solidFill>
                    <a:schemeClr val="tx1"/>
                  </a:solidFill>
                </a:rPr>
                <a:t> </a:t>
              </a:r>
              <a:r>
                <a:rPr lang="de-DE" sz="1000" b="1" dirty="0">
                  <a:solidFill>
                    <a:schemeClr val="tx1"/>
                  </a:solidFill>
                </a:rPr>
                <a:t>betriebliche Invaliditätsvorsorge</a:t>
              </a:r>
            </a:p>
          </p:txBody>
        </p:sp>
      </p:grpSp>
    </p:spTree>
    <p:extLst>
      <p:ext uri="{BB962C8B-B14F-4D97-AF65-F5344CB8AC3E}">
        <p14:creationId xmlns:p14="http://schemas.microsoft.com/office/powerpoint/2010/main" val="379644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Person, Mann, drinnen, stehend enthält.&#10;&#10;Automatisch generierte Beschreibung">
            <a:extLst>
              <a:ext uri="{FF2B5EF4-FFF2-40B4-BE49-F238E27FC236}">
                <a16:creationId xmlns:a16="http://schemas.microsoft.com/office/drawing/2014/main" id="{E2ED1967-A395-4AA7-B723-5635B6E2A3D9}"/>
              </a:ext>
            </a:extLst>
          </p:cNvPr>
          <p:cNvPicPr>
            <a:picLocks noChangeAspect="1"/>
          </p:cNvPicPr>
          <p:nvPr/>
        </p:nvPicPr>
        <p:blipFill rotWithShape="1">
          <a:blip r:embed="rId2">
            <a:extLst>
              <a:ext uri="{28A0092B-C50C-407E-A947-70E740481C1C}">
                <a14:useLocalDpi xmlns:a14="http://schemas.microsoft.com/office/drawing/2010/main" val="0"/>
              </a:ext>
            </a:extLst>
          </a:blip>
          <a:srcRect t="8028" b="6113"/>
          <a:stretch/>
        </p:blipFill>
        <p:spPr>
          <a:xfrm>
            <a:off x="0" y="0"/>
            <a:ext cx="9144000" cy="5233988"/>
          </a:xfrm>
          <a:prstGeom prst="rect">
            <a:avLst/>
          </a:prstGeom>
        </p:spPr>
      </p:pic>
      <p:sp>
        <p:nvSpPr>
          <p:cNvPr id="4" name="Datumsplatzhalter 3">
            <a:extLst>
              <a:ext uri="{FF2B5EF4-FFF2-40B4-BE49-F238E27FC236}">
                <a16:creationId xmlns:a16="http://schemas.microsoft.com/office/drawing/2014/main" id="{C7A27354-13FC-4C45-8339-EB51046CB3B3}"/>
              </a:ext>
            </a:extLst>
          </p:cNvPr>
          <p:cNvSpPr>
            <a:spLocks noGrp="1"/>
          </p:cNvSpPr>
          <p:nvPr>
            <p:ph type="dt" sz="half" idx="15"/>
          </p:nvPr>
        </p:nvSpPr>
        <p:spPr/>
        <p:txBody>
          <a:bodyPr/>
          <a:lstStyle/>
          <a:p>
            <a:fld id="{2B584668-E6DE-42FD-9FCD-8C4FCD193AF6}" type="datetime1">
              <a:rPr lang="de-DE" smtClean="0"/>
              <a:t>30.08.22</a:t>
            </a:fld>
            <a:endParaRPr lang="de-DE" dirty="0"/>
          </a:p>
        </p:txBody>
      </p:sp>
      <p:sp>
        <p:nvSpPr>
          <p:cNvPr id="5" name="Fußzeilenplatzhalter 4">
            <a:extLst>
              <a:ext uri="{FF2B5EF4-FFF2-40B4-BE49-F238E27FC236}">
                <a16:creationId xmlns:a16="http://schemas.microsoft.com/office/drawing/2014/main" id="{17153736-D3F7-4683-826F-5B8B4841C7B9}"/>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6F89EFF-946F-41BB-9265-965A209B5EA7}"/>
              </a:ext>
            </a:extLst>
          </p:cNvPr>
          <p:cNvSpPr>
            <a:spLocks noGrp="1"/>
          </p:cNvSpPr>
          <p:nvPr>
            <p:ph type="sldNum" sz="quarter" idx="17"/>
          </p:nvPr>
        </p:nvSpPr>
        <p:spPr/>
        <p:txBody>
          <a:bodyPr/>
          <a:lstStyle/>
          <a:p>
            <a:fld id="{19214891-A90D-482A-B08A-59BEA405D4DE}" type="slidenum">
              <a:rPr lang="de-DE" smtClean="0"/>
              <a:t>20</a:t>
            </a:fld>
            <a:endParaRPr lang="de-DE" dirty="0"/>
          </a:p>
        </p:txBody>
      </p:sp>
      <p:sp>
        <p:nvSpPr>
          <p:cNvPr id="10" name="Rechteck 9">
            <a:extLst>
              <a:ext uri="{FF2B5EF4-FFF2-40B4-BE49-F238E27FC236}">
                <a16:creationId xmlns:a16="http://schemas.microsoft.com/office/drawing/2014/main" id="{D8640EC4-1FA1-4D40-8059-F69258374197}"/>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a:t>
            </a:r>
          </a:p>
          <a:p>
            <a:pPr>
              <a:lnSpc>
                <a:spcPct val="110000"/>
              </a:lnSpc>
              <a:spcBef>
                <a:spcPts val="0"/>
              </a:spcBef>
            </a:pPr>
            <a:r>
              <a:rPr lang="de-DE" sz="1800" b="1" dirty="0">
                <a:solidFill>
                  <a:srgbClr val="FF8213"/>
                </a:solidFill>
              </a:rPr>
              <a:t>Hinterbliebenenschutz</a:t>
            </a:r>
            <a:br>
              <a:rPr lang="de-DE" sz="1800" b="1" dirty="0">
                <a:solidFill>
                  <a:srgbClr val="FF8213"/>
                </a:solidFill>
              </a:rPr>
            </a:br>
            <a:endParaRPr lang="de-DE" sz="1800" b="1" dirty="0">
              <a:solidFill>
                <a:srgbClr val="FF8213"/>
              </a:solidFill>
            </a:endParaRPr>
          </a:p>
          <a:p>
            <a:pPr>
              <a:lnSpc>
                <a:spcPct val="110000"/>
              </a:lnSpc>
              <a:spcBef>
                <a:spcPts val="0"/>
              </a:spcBef>
            </a:pPr>
            <a:r>
              <a:rPr lang="de-DE" sz="1800" b="1" dirty="0">
                <a:solidFill>
                  <a:schemeClr val="tx1"/>
                </a:solidFill>
              </a:rPr>
              <a:t>Geldsorgen ausschließen</a:t>
            </a:r>
          </a:p>
          <a:p>
            <a:pPr>
              <a:lnSpc>
                <a:spcPct val="110000"/>
              </a:lnSpc>
              <a:spcBef>
                <a:spcPts val="0"/>
              </a:spcBef>
            </a:pPr>
            <a:r>
              <a:rPr lang="de-DE" sz="1800" b="1" dirty="0">
                <a:solidFill>
                  <a:schemeClr val="tx1"/>
                </a:solidFill>
              </a:rPr>
              <a:t>Mehr finanzieller Schutz für Ihre Lieben</a:t>
            </a:r>
          </a:p>
        </p:txBody>
      </p:sp>
    </p:spTree>
    <p:extLst>
      <p:ext uri="{BB962C8B-B14F-4D97-AF65-F5344CB8AC3E}">
        <p14:creationId xmlns:p14="http://schemas.microsoft.com/office/powerpoint/2010/main" val="155220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3B674-9988-4A36-8617-9403832AFD73}"/>
              </a:ext>
            </a:extLst>
          </p:cNvPr>
          <p:cNvSpPr>
            <a:spLocks noGrp="1"/>
          </p:cNvSpPr>
          <p:nvPr>
            <p:ph type="title"/>
          </p:nvPr>
        </p:nvSpPr>
        <p:spPr/>
        <p:txBody>
          <a:bodyPr/>
          <a:lstStyle/>
          <a:p>
            <a:r>
              <a:rPr lang="de-DE" dirty="0"/>
              <a:t>Ihre Liebsten absichern</a:t>
            </a:r>
            <a:br>
              <a:rPr lang="de-DE" dirty="0"/>
            </a:br>
            <a:r>
              <a:rPr lang="de-DE" dirty="0">
                <a:solidFill>
                  <a:schemeClr val="tx1"/>
                </a:solidFill>
              </a:rPr>
              <a:t>Hinterbliebenenschutz</a:t>
            </a: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30.08.22</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21</a:t>
            </a:fld>
            <a:endParaRPr lang="de-DE" dirty="0"/>
          </a:p>
        </p:txBody>
      </p:sp>
      <p:pic>
        <p:nvPicPr>
          <p:cNvPr id="9" name="Inhaltsplatzhalter 8" descr="Ein Bild, das Schaukel, Person, Outdoorobjekt enthält.&#10;&#10;Automatisch generierte Beschreibung">
            <a:extLst>
              <a:ext uri="{FF2B5EF4-FFF2-40B4-BE49-F238E27FC236}">
                <a16:creationId xmlns:a16="http://schemas.microsoft.com/office/drawing/2014/main" id="{00E5BD95-84E1-45F5-BB10-C8A8CE65A7DC}"/>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3553" r="9216"/>
          <a:stretch/>
        </p:blipFill>
        <p:spPr>
          <a:xfrm>
            <a:off x="4715175" y="1200150"/>
            <a:ext cx="4068000" cy="4033838"/>
          </a:xfrm>
        </p:spPr>
      </p:pic>
      <p:sp>
        <p:nvSpPr>
          <p:cNvPr id="13" name="Inhaltsplatzhalter 8">
            <a:extLst>
              <a:ext uri="{FF2B5EF4-FFF2-40B4-BE49-F238E27FC236}">
                <a16:creationId xmlns:a16="http://schemas.microsoft.com/office/drawing/2014/main" id="{9CDE3B3C-13C2-438B-AC65-1525ABC486F9}"/>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Font typeface="Arial" panose="020B0604020202020204" pitchFamily="34" charset="0"/>
              <a:buChar char="›"/>
            </a:pPr>
            <a:r>
              <a:rPr lang="de-DE" dirty="0"/>
              <a:t>Vereinfachte Aufnahme im Kollektiv</a:t>
            </a:r>
          </a:p>
          <a:p>
            <a:pPr marL="144000" indent="-144000">
              <a:buClr>
                <a:schemeClr val="tx1"/>
              </a:buClr>
              <a:buFont typeface="Arial" panose="020B0604020202020204" pitchFamily="34" charset="0"/>
              <a:buChar char="›"/>
            </a:pPr>
            <a:r>
              <a:rPr lang="de-DE" dirty="0"/>
              <a:t>Unkomplizierter Zugang per Arbeitnehmer- Dienstobliegenheitserklärung </a:t>
            </a:r>
          </a:p>
          <a:p>
            <a:pPr marL="144000" indent="-144000">
              <a:buClr>
                <a:schemeClr val="tx1"/>
              </a:buClr>
              <a:buFont typeface="Arial" panose="020B0604020202020204" pitchFamily="34" charset="0"/>
              <a:buChar char="›"/>
            </a:pPr>
            <a:r>
              <a:rPr lang="de-DE" dirty="0"/>
              <a:t>Schlanke, vereinfachte Abwicklung</a:t>
            </a:r>
          </a:p>
          <a:p>
            <a:pPr marL="144000" indent="-144000">
              <a:buClr>
                <a:schemeClr val="tx1"/>
              </a:buClr>
              <a:buFont typeface="Arial" panose="020B0604020202020204" pitchFamily="34" charset="0"/>
              <a:buChar char="›"/>
            </a:pPr>
            <a:r>
              <a:rPr lang="de-DE" dirty="0"/>
              <a:t>Erlebbare Vorsorge + Absicherung </a:t>
            </a:r>
          </a:p>
          <a:p>
            <a:pPr marL="144000" indent="-144000">
              <a:buClr>
                <a:schemeClr val="tx1"/>
              </a:buClr>
              <a:buFont typeface="Arial" panose="020B0604020202020204" pitchFamily="34" charset="0"/>
              <a:buChar char="›"/>
            </a:pPr>
            <a:r>
              <a:rPr lang="de-DE" dirty="0"/>
              <a:t>Verbesserter Familien- und Hinterbliebenenschutz</a:t>
            </a:r>
          </a:p>
          <a:p>
            <a:pPr marL="144000" indent="-144000">
              <a:buClr>
                <a:schemeClr val="tx1"/>
              </a:buClr>
              <a:buFont typeface="Arial" panose="020B0604020202020204" pitchFamily="34" charset="0"/>
              <a:buChar char="›"/>
            </a:pPr>
            <a:r>
              <a:rPr lang="de-DE" dirty="0"/>
              <a:t>Profitieren Sie von günstigen Beiträgen durch Steuer- und Sozialversicherungsersparnisse</a:t>
            </a:r>
          </a:p>
          <a:p>
            <a:pPr marL="144000" indent="-144000">
              <a:buClr>
                <a:schemeClr val="tx1"/>
              </a:buClr>
              <a:buFont typeface="Arial" panose="020B0604020202020204" pitchFamily="34" charset="0"/>
              <a:buChar char="›"/>
            </a:pPr>
            <a:r>
              <a:rPr lang="de-DE" dirty="0"/>
              <a:t>Und 100 % Betriebsausgabe wenn Sie in Ihre Mitarbeiter und den Familienschutz investieren</a:t>
            </a:r>
          </a:p>
          <a:p>
            <a:endParaRPr lang="de-DE" dirty="0"/>
          </a:p>
        </p:txBody>
      </p:sp>
      <p:sp>
        <p:nvSpPr>
          <p:cNvPr id="8" name="Textfeld 7">
            <a:extLst>
              <a:ext uri="{FF2B5EF4-FFF2-40B4-BE49-F238E27FC236}">
                <a16:creationId xmlns:a16="http://schemas.microsoft.com/office/drawing/2014/main" id="{CA3D198B-0749-41DC-9323-23381D28B25A}"/>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spTree>
    <p:extLst>
      <p:ext uri="{BB962C8B-B14F-4D97-AF65-F5344CB8AC3E}">
        <p14:creationId xmlns:p14="http://schemas.microsoft.com/office/powerpoint/2010/main" val="307547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3B674-9988-4A36-8617-9403832AFD73}"/>
              </a:ext>
            </a:extLst>
          </p:cNvPr>
          <p:cNvSpPr>
            <a:spLocks noGrp="1"/>
          </p:cNvSpPr>
          <p:nvPr>
            <p:ph type="title"/>
          </p:nvPr>
        </p:nvSpPr>
        <p:spPr/>
        <p:txBody>
          <a:bodyPr/>
          <a:lstStyle/>
          <a:p>
            <a:r>
              <a:rPr lang="de-DE" dirty="0"/>
              <a:t>Ihre Liebsten absichern</a:t>
            </a:r>
            <a:br>
              <a:rPr lang="de-DE" dirty="0"/>
            </a:br>
            <a:r>
              <a:rPr lang="de-DE" dirty="0">
                <a:solidFill>
                  <a:schemeClr val="tx1"/>
                </a:solidFill>
              </a:rPr>
              <a:t>Hinterbliebenenschutz</a:t>
            </a:r>
            <a:endParaRPr lang="de-DE" dirty="0"/>
          </a:p>
        </p:txBody>
      </p:sp>
      <p:sp>
        <p:nvSpPr>
          <p:cNvPr id="4" name="Datumsplatzhalter 3">
            <a:extLst>
              <a:ext uri="{FF2B5EF4-FFF2-40B4-BE49-F238E27FC236}">
                <a16:creationId xmlns:a16="http://schemas.microsoft.com/office/drawing/2014/main" id="{D75A769D-C19B-4F5E-A3DC-8851413DF81C}"/>
              </a:ext>
            </a:extLst>
          </p:cNvPr>
          <p:cNvSpPr>
            <a:spLocks noGrp="1"/>
          </p:cNvSpPr>
          <p:nvPr>
            <p:ph type="dt" sz="half" idx="10"/>
          </p:nvPr>
        </p:nvSpPr>
        <p:spPr/>
        <p:txBody>
          <a:bodyPr/>
          <a:lstStyle/>
          <a:p>
            <a:fld id="{0FF7ED23-DF95-4C9D-951F-AEC2D2B7FBB1}" type="datetime1">
              <a:rPr lang="de-DE" smtClean="0"/>
              <a:t>30.08.22</a:t>
            </a:fld>
            <a:endParaRPr lang="de-DE" dirty="0"/>
          </a:p>
        </p:txBody>
      </p:sp>
      <p:sp>
        <p:nvSpPr>
          <p:cNvPr id="5" name="Fußzeilenplatzhalter 4">
            <a:extLst>
              <a:ext uri="{FF2B5EF4-FFF2-40B4-BE49-F238E27FC236}">
                <a16:creationId xmlns:a16="http://schemas.microsoft.com/office/drawing/2014/main" id="{7FF1D30E-FC02-44A3-9BB9-C7C5DBD8F7DC}"/>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4402FD30-06DF-4FF2-908B-9D70804DA149}"/>
              </a:ext>
            </a:extLst>
          </p:cNvPr>
          <p:cNvSpPr>
            <a:spLocks noGrp="1"/>
          </p:cNvSpPr>
          <p:nvPr>
            <p:ph type="sldNum" sz="quarter" idx="12"/>
          </p:nvPr>
        </p:nvSpPr>
        <p:spPr/>
        <p:txBody>
          <a:bodyPr/>
          <a:lstStyle/>
          <a:p>
            <a:fld id="{19214891-A90D-482A-B08A-59BEA405D4DE}" type="slidenum">
              <a:rPr lang="de-DE" smtClean="0"/>
              <a:pPr/>
              <a:t>22</a:t>
            </a:fld>
            <a:endParaRPr lang="de-DE" dirty="0"/>
          </a:p>
        </p:txBody>
      </p:sp>
      <p:sp>
        <p:nvSpPr>
          <p:cNvPr id="3" name="Inhaltsplatzhalter 2">
            <a:extLst>
              <a:ext uri="{FF2B5EF4-FFF2-40B4-BE49-F238E27FC236}">
                <a16:creationId xmlns:a16="http://schemas.microsoft.com/office/drawing/2014/main" id="{E35915FB-3084-4D41-944A-43840E0DA0B9}"/>
              </a:ext>
            </a:extLst>
          </p:cNvPr>
          <p:cNvSpPr>
            <a:spLocks noGrp="1"/>
          </p:cNvSpPr>
          <p:nvPr>
            <p:ph sz="quarter" idx="13"/>
          </p:nvPr>
        </p:nvSpPr>
        <p:spPr/>
        <p:txBody>
          <a:bodyPr/>
          <a:lstStyle/>
          <a:p>
            <a:endParaRPr lang="de-DE"/>
          </a:p>
        </p:txBody>
      </p:sp>
      <p:sp>
        <p:nvSpPr>
          <p:cNvPr id="7" name="Inhaltsplatzhalter 6">
            <a:extLst>
              <a:ext uri="{FF2B5EF4-FFF2-40B4-BE49-F238E27FC236}">
                <a16:creationId xmlns:a16="http://schemas.microsoft.com/office/drawing/2014/main" id="{0AFD9442-5151-4AA3-BE2B-E5E4996C08C2}"/>
              </a:ext>
            </a:extLst>
          </p:cNvPr>
          <p:cNvSpPr>
            <a:spLocks noGrp="1"/>
          </p:cNvSpPr>
          <p:nvPr>
            <p:ph sz="quarter" idx="14"/>
          </p:nvPr>
        </p:nvSpPr>
        <p:spPr/>
        <p:txBody>
          <a:bodyPr/>
          <a:lstStyle/>
          <a:p>
            <a:endParaRPr lang="de-DE" dirty="0"/>
          </a:p>
        </p:txBody>
      </p:sp>
      <p:sp>
        <p:nvSpPr>
          <p:cNvPr id="10" name="Inhaltsplatzhalter 8">
            <a:extLst>
              <a:ext uri="{FF2B5EF4-FFF2-40B4-BE49-F238E27FC236}">
                <a16:creationId xmlns:a16="http://schemas.microsoft.com/office/drawing/2014/main" id="{1850FB31-D84E-D246-91A9-F18377D6EFE6}"/>
              </a:ext>
            </a:extLst>
          </p:cNvPr>
          <p:cNvSpPr txBox="1">
            <a:spLocks/>
          </p:cNvSpPr>
          <p:nvPr/>
        </p:nvSpPr>
        <p:spPr bwMode="gray">
          <a:xfrm>
            <a:off x="360000" y="1200150"/>
            <a:ext cx="4068000" cy="4033838"/>
          </a:xfrm>
          <a:prstGeom prst="rect">
            <a:avLst/>
          </a:prstGeom>
          <a:solidFill>
            <a:schemeClr val="bg2"/>
          </a:solidFill>
        </p:spPr>
        <p:txBody>
          <a:bodyPr vert="horz" lIns="108000" tIns="36000" rIns="7200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Betrieblicher Hinterbliebenenschutz als Personalinstrument:</a:t>
            </a:r>
          </a:p>
          <a:p>
            <a:pPr marL="144000" indent="-144000">
              <a:spcBef>
                <a:spcPts val="0"/>
              </a:spcBef>
              <a:spcAft>
                <a:spcPts val="600"/>
              </a:spcAft>
              <a:buClr>
                <a:schemeClr val="tx1"/>
              </a:buClr>
              <a:buFont typeface="Arial" panose="020B0604020202020204" pitchFamily="34" charset="0"/>
              <a:buChar char="›"/>
            </a:pPr>
            <a:r>
              <a:rPr lang="de-DE" dirty="0"/>
              <a:t>Ihre Mitarbeiter und deren Familien sind es Ihnen wert.</a:t>
            </a:r>
          </a:p>
          <a:p>
            <a:pPr marL="144000" indent="-144000">
              <a:spcBef>
                <a:spcPts val="0"/>
              </a:spcBef>
              <a:spcAft>
                <a:spcPts val="600"/>
              </a:spcAft>
              <a:buClr>
                <a:schemeClr val="tx1"/>
              </a:buClr>
              <a:buFont typeface="Arial" panose="020B0604020202020204" pitchFamily="34" charset="0"/>
              <a:buChar char="›"/>
            </a:pPr>
            <a:r>
              <a:rPr lang="de-DE" dirty="0"/>
              <a:t>Hinterbliebenenschutz als betriebliche Vorsorge</a:t>
            </a:r>
          </a:p>
          <a:p>
            <a:pPr marL="144000" indent="-144000">
              <a:spcBef>
                <a:spcPts val="0"/>
              </a:spcBef>
              <a:spcAft>
                <a:spcPts val="600"/>
              </a:spcAft>
              <a:buClr>
                <a:schemeClr val="tx1"/>
              </a:buClr>
              <a:buFont typeface="Arial" panose="020B0604020202020204" pitchFamily="34" charset="0"/>
              <a:buChar char="›"/>
            </a:pPr>
            <a:r>
              <a:rPr lang="de-DE" dirty="0"/>
              <a:t>Lebenslange Sicherheit, wenn das Schlimmste eintritt</a:t>
            </a:r>
          </a:p>
          <a:p>
            <a:pPr marL="144000" indent="-144000">
              <a:spcBef>
                <a:spcPts val="300"/>
              </a:spcBef>
              <a:buClr>
                <a:schemeClr val="tx1"/>
              </a:buClr>
              <a:buFont typeface="Arial" panose="020B0604020202020204" pitchFamily="34" charset="0"/>
              <a:buChar char="›"/>
            </a:pPr>
            <a:r>
              <a:rPr lang="de-DE" dirty="0"/>
              <a:t>Einzig realistische Option für Ihre Arbeitnehmer optimalen Familienschutz zu erreichen </a:t>
            </a:r>
          </a:p>
          <a:p>
            <a:pPr marL="288000" lvl="1">
              <a:spcBef>
                <a:spcPts val="300"/>
              </a:spcBef>
              <a:buClr>
                <a:schemeClr val="tx1"/>
              </a:buClr>
            </a:pPr>
            <a:r>
              <a:rPr lang="de-DE" sz="1200" dirty="0"/>
              <a:t>Dank der staatlichen und Ihrer arbeitgeberseitigen Förderung reduziert sich für Ihre Mitarbeiter regelmäßig der monatliche Beitrag auf ein Drittel der Normalprämie. </a:t>
            </a:r>
          </a:p>
          <a:p>
            <a:pPr marL="288000" lvl="1">
              <a:spcBef>
                <a:spcPts val="300"/>
              </a:spcBef>
              <a:buClr>
                <a:schemeClr val="tx1"/>
              </a:buClr>
            </a:pPr>
            <a:r>
              <a:rPr lang="de-DE" sz="1200" dirty="0"/>
              <a:t>Zudem gibt es keinen besseren und einfacheren Zugang – in bestimmten Konstellationen nämlich ohne die normale Gesundheitsprüfung.</a:t>
            </a:r>
          </a:p>
          <a:p>
            <a:endParaRPr lang="de-DE" dirty="0"/>
          </a:p>
        </p:txBody>
      </p:sp>
      <p:sp>
        <p:nvSpPr>
          <p:cNvPr id="11" name="Textfeld 10">
            <a:extLst>
              <a:ext uri="{FF2B5EF4-FFF2-40B4-BE49-F238E27FC236}">
                <a16:creationId xmlns:a16="http://schemas.microsoft.com/office/drawing/2014/main" id="{1E2DFD5E-7721-4775-9DD8-BF7F35195A6E}"/>
              </a:ext>
            </a:extLst>
          </p:cNvPr>
          <p:cNvSpPr txBox="1"/>
          <p:nvPr/>
        </p:nvSpPr>
        <p:spPr>
          <a:xfrm>
            <a:off x="5655212" y="2525151"/>
            <a:ext cx="2440745" cy="1047155"/>
          </a:xfrm>
          <a:prstGeom prst="rect">
            <a:avLst/>
          </a:prstGeom>
          <a:solidFill>
            <a:srgbClr val="E60000"/>
          </a:solidFill>
          <a:ln w="6350">
            <a:noFill/>
          </a:ln>
        </p:spPr>
        <p:txBody>
          <a:bodyPr wrap="square" lIns="72000" tIns="72000" rIns="72000" bIns="72000" rtlCol="0">
            <a:noAutofit/>
          </a:bodyPr>
          <a:lstStyle/>
          <a:p>
            <a:pPr algn="l">
              <a:lnSpc>
                <a:spcPct val="105000"/>
              </a:lnSpc>
              <a:spcBef>
                <a:spcPts val="600"/>
              </a:spcBef>
            </a:pPr>
            <a:r>
              <a:rPr lang="de-DE" sz="1400" dirty="0">
                <a:solidFill>
                  <a:schemeClr val="tx1"/>
                </a:solidFill>
              </a:rPr>
              <a:t>Bitte ergänzen Sie hier den Konzeptvorschlag, den Sie individuell für Ihren Kunden erarbeitet haben.</a:t>
            </a:r>
          </a:p>
        </p:txBody>
      </p:sp>
    </p:spTree>
    <p:extLst>
      <p:ext uri="{BB962C8B-B14F-4D97-AF65-F5344CB8AC3E}">
        <p14:creationId xmlns:p14="http://schemas.microsoft.com/office/powerpoint/2010/main" val="251000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7D3B88A-B181-48A3-BEFC-AA6BAC706577}"/>
              </a:ext>
            </a:extLst>
          </p:cNvPr>
          <p:cNvSpPr>
            <a:spLocks noGrp="1"/>
          </p:cNvSpPr>
          <p:nvPr>
            <p:ph type="title"/>
          </p:nvPr>
        </p:nvSpPr>
        <p:spPr/>
        <p:txBody>
          <a:bodyPr/>
          <a:lstStyle/>
          <a:p>
            <a:r>
              <a:rPr lang="de-DE" dirty="0"/>
              <a:t>Alle Vorteile, alle Leistungen im Überblick</a:t>
            </a:r>
            <a:br>
              <a:rPr lang="de-DE" dirty="0"/>
            </a:br>
            <a:r>
              <a:rPr lang="de-DE" dirty="0">
                <a:solidFill>
                  <a:schemeClr val="tx1"/>
                </a:solidFill>
              </a:rPr>
              <a:t>Die Bausteine Ihres Versorgungssystems</a:t>
            </a:r>
            <a:br>
              <a:rPr lang="de-DE" dirty="0"/>
            </a:br>
            <a:endParaRPr lang="de-DE" dirty="0"/>
          </a:p>
        </p:txBody>
      </p:sp>
      <p:sp>
        <p:nvSpPr>
          <p:cNvPr id="3" name="Datumsplatzhalter 2">
            <a:extLst>
              <a:ext uri="{FF2B5EF4-FFF2-40B4-BE49-F238E27FC236}">
                <a16:creationId xmlns:a16="http://schemas.microsoft.com/office/drawing/2014/main" id="{374F2DE8-1671-4348-91EE-0CCEAF947F30}"/>
              </a:ext>
            </a:extLst>
          </p:cNvPr>
          <p:cNvSpPr>
            <a:spLocks noGrp="1"/>
          </p:cNvSpPr>
          <p:nvPr>
            <p:ph type="dt" sz="half" idx="10"/>
          </p:nvPr>
        </p:nvSpPr>
        <p:spPr/>
        <p:txBody>
          <a:bodyPr/>
          <a:lstStyle/>
          <a:p>
            <a:fld id="{8B5ABD10-35F5-46E8-A01E-C61A3A0AC02B}" type="datetime1">
              <a:rPr lang="de-DE" smtClean="0"/>
              <a:t>30.08.22</a:t>
            </a:fld>
            <a:endParaRPr lang="de-DE" dirty="0"/>
          </a:p>
        </p:txBody>
      </p:sp>
      <p:sp>
        <p:nvSpPr>
          <p:cNvPr id="4" name="Fußzeilenplatzhalter 3">
            <a:extLst>
              <a:ext uri="{FF2B5EF4-FFF2-40B4-BE49-F238E27FC236}">
                <a16:creationId xmlns:a16="http://schemas.microsoft.com/office/drawing/2014/main" id="{71BBD4A5-981D-44C5-B5A5-DCCDFA9099CA}"/>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361887B1-27A0-4C22-A5C8-8517D86F0607}"/>
              </a:ext>
            </a:extLst>
          </p:cNvPr>
          <p:cNvSpPr>
            <a:spLocks noGrp="1"/>
          </p:cNvSpPr>
          <p:nvPr>
            <p:ph type="sldNum" sz="quarter" idx="12"/>
          </p:nvPr>
        </p:nvSpPr>
        <p:spPr/>
        <p:txBody>
          <a:bodyPr/>
          <a:lstStyle/>
          <a:p>
            <a:fld id="{19214891-A90D-482A-B08A-59BEA405D4DE}" type="slidenum">
              <a:rPr lang="de-DE" smtClean="0"/>
              <a:pPr/>
              <a:t>23</a:t>
            </a:fld>
            <a:endParaRPr lang="de-DE" dirty="0"/>
          </a:p>
        </p:txBody>
      </p:sp>
      <p:sp>
        <p:nvSpPr>
          <p:cNvPr id="9" name="Inhaltsplatzhalter 8">
            <a:extLst>
              <a:ext uri="{FF2B5EF4-FFF2-40B4-BE49-F238E27FC236}">
                <a16:creationId xmlns:a16="http://schemas.microsoft.com/office/drawing/2014/main" id="{876413E4-B2F9-4962-87DA-7FC1A61D8739}"/>
              </a:ext>
            </a:extLst>
          </p:cNvPr>
          <p:cNvSpPr>
            <a:spLocks noGrp="1"/>
          </p:cNvSpPr>
          <p:nvPr>
            <p:ph sz="quarter" idx="13"/>
          </p:nvPr>
        </p:nvSpPr>
        <p:spPr/>
        <p:txBody>
          <a:bodyPr/>
          <a:lstStyle/>
          <a:p>
            <a:endParaRPr lang="de-DE" dirty="0"/>
          </a:p>
        </p:txBody>
      </p:sp>
      <p:pic>
        <p:nvPicPr>
          <p:cNvPr id="11" name="Inhaltsplatzhalter 10">
            <a:extLst>
              <a:ext uri="{FF2B5EF4-FFF2-40B4-BE49-F238E27FC236}">
                <a16:creationId xmlns:a16="http://schemas.microsoft.com/office/drawing/2014/main" id="{44424406-E1DB-48AC-AA93-E20A00235D8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gray">
          <a:xfrm>
            <a:off x="1803537" y="2560964"/>
            <a:ext cx="3451860" cy="2414523"/>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04A06350-0C7F-4823-BF0F-69B8E3D89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6" y="1200150"/>
            <a:ext cx="2194228" cy="3085634"/>
          </a:xfrm>
          <a:prstGeom prst="rect">
            <a:avLst/>
          </a:prstGeom>
          <a:effectLst>
            <a:outerShdw blurRad="50800" dist="38100" dir="2700000" algn="tl" rotWithShape="0">
              <a:prstClr val="black">
                <a:alpha val="40000"/>
              </a:prstClr>
            </a:outerShdw>
          </a:effectLst>
        </p:spPr>
      </p:pic>
      <p:pic>
        <p:nvPicPr>
          <p:cNvPr id="13" name="Grafik 12" descr="Ein Bild, das Text enthält.&#10;&#10;Automatisch generierte Beschreibung">
            <a:extLst>
              <a:ext uri="{FF2B5EF4-FFF2-40B4-BE49-F238E27FC236}">
                <a16:creationId xmlns:a16="http://schemas.microsoft.com/office/drawing/2014/main" id="{CB9E0D28-8106-45F3-8FEB-208FD903A1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88449" y="3421296"/>
            <a:ext cx="2464378" cy="1728976"/>
          </a:xfrm>
          <a:prstGeom prst="rect">
            <a:avLst/>
          </a:prstGeom>
          <a:effectLst>
            <a:outerShdw blurRad="50800" dist="38100" dir="2700000" algn="tl" rotWithShape="0">
              <a:prstClr val="black">
                <a:alpha val="40000"/>
              </a:prstClr>
            </a:outerShdw>
          </a:effectLst>
        </p:spPr>
      </p:pic>
      <p:pic>
        <p:nvPicPr>
          <p:cNvPr id="15" name="Grafik 14" descr="Ein Bild, das Text enthält.&#10;&#10;Automatisch generierte Beschreibung">
            <a:extLst>
              <a:ext uri="{FF2B5EF4-FFF2-40B4-BE49-F238E27FC236}">
                <a16:creationId xmlns:a16="http://schemas.microsoft.com/office/drawing/2014/main" id="{87ED294D-C5B9-46E2-8708-69674E8D7E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20898" y="2560964"/>
            <a:ext cx="1390831" cy="1955856"/>
          </a:xfrm>
          <a:prstGeom prst="rect">
            <a:avLst/>
          </a:prstGeom>
          <a:effectLst>
            <a:outerShdw blurRad="50800" dist="38100" dir="2700000" algn="tl" rotWithShape="0">
              <a:prstClr val="black">
                <a:alpha val="40000"/>
              </a:prstClr>
            </a:outerShdw>
          </a:effectLst>
        </p:spPr>
      </p:pic>
      <p:sp>
        <p:nvSpPr>
          <p:cNvPr id="16" name="Ellipse 15">
            <a:extLst>
              <a:ext uri="{FF2B5EF4-FFF2-40B4-BE49-F238E27FC236}">
                <a16:creationId xmlns:a16="http://schemas.microsoft.com/office/drawing/2014/main" id="{6B607B90-BD26-41AF-A98A-738A74F33D3F}"/>
              </a:ext>
            </a:extLst>
          </p:cNvPr>
          <p:cNvSpPr>
            <a:spLocks noChangeAspect="1"/>
          </p:cNvSpPr>
          <p:nvPr/>
        </p:nvSpPr>
        <p:spPr>
          <a:xfrm>
            <a:off x="7339445" y="981013"/>
            <a:ext cx="1296000" cy="1296000"/>
          </a:xfrm>
          <a:prstGeom prst="ellipse">
            <a:avLst/>
          </a:prstGeom>
          <a:solidFill>
            <a:srgbClr val="00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800" b="1" dirty="0">
                <a:solidFill>
                  <a:schemeClr val="tx1"/>
                </a:solidFill>
              </a:rPr>
              <a:t>Nutzen Sie zahlreiche Möglichkeiten zur Individualisierung: Ihre Farben, Motive, Themen!</a:t>
            </a:r>
          </a:p>
        </p:txBody>
      </p:sp>
    </p:spTree>
    <p:extLst>
      <p:ext uri="{BB962C8B-B14F-4D97-AF65-F5344CB8AC3E}">
        <p14:creationId xmlns:p14="http://schemas.microsoft.com/office/powerpoint/2010/main" val="411884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997B2-A7D0-4C3E-AB49-911A8DA1A247}"/>
              </a:ext>
            </a:extLst>
          </p:cNvPr>
          <p:cNvSpPr>
            <a:spLocks noGrp="1"/>
          </p:cNvSpPr>
          <p:nvPr>
            <p:ph type="title"/>
          </p:nvPr>
        </p:nvSpPr>
        <p:spPr/>
        <p:txBody>
          <a:bodyPr/>
          <a:lstStyle/>
          <a:p>
            <a:r>
              <a:rPr lang="de-DE" dirty="0"/>
              <a:t>Budgetplanung für Ihr</a:t>
            </a:r>
            <a:br>
              <a:rPr lang="de-DE" dirty="0"/>
            </a:br>
            <a:r>
              <a:rPr lang="de-DE" dirty="0">
                <a:solidFill>
                  <a:schemeClr val="tx1"/>
                </a:solidFill>
              </a:rPr>
              <a:t>individuell vermarktbares Personalinstrument</a:t>
            </a:r>
          </a:p>
        </p:txBody>
      </p:sp>
      <p:sp>
        <p:nvSpPr>
          <p:cNvPr id="3" name="Datumsplatzhalter 2">
            <a:extLst>
              <a:ext uri="{FF2B5EF4-FFF2-40B4-BE49-F238E27FC236}">
                <a16:creationId xmlns:a16="http://schemas.microsoft.com/office/drawing/2014/main" id="{9BFFE7B9-D3F8-41E5-B222-ACD44EA7989E}"/>
              </a:ext>
            </a:extLst>
          </p:cNvPr>
          <p:cNvSpPr>
            <a:spLocks noGrp="1"/>
          </p:cNvSpPr>
          <p:nvPr>
            <p:ph type="dt" sz="half" idx="10"/>
          </p:nvPr>
        </p:nvSpPr>
        <p:spPr/>
        <p:txBody>
          <a:bodyPr/>
          <a:lstStyle/>
          <a:p>
            <a:fld id="{A6DFE64D-BD8C-43E8-996A-28904ABCA1C8}" type="datetime1">
              <a:rPr lang="de-DE" smtClean="0"/>
              <a:t>30.08.22</a:t>
            </a:fld>
            <a:endParaRPr lang="de-DE" dirty="0"/>
          </a:p>
        </p:txBody>
      </p:sp>
      <p:sp>
        <p:nvSpPr>
          <p:cNvPr id="4" name="Fußzeilenplatzhalter 3">
            <a:extLst>
              <a:ext uri="{FF2B5EF4-FFF2-40B4-BE49-F238E27FC236}">
                <a16:creationId xmlns:a16="http://schemas.microsoft.com/office/drawing/2014/main" id="{1C44964C-C9CB-414C-AF6F-2B01D4EC7FFC}"/>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72E4A7A0-6212-428A-9B93-FFE546ADF842}"/>
              </a:ext>
            </a:extLst>
          </p:cNvPr>
          <p:cNvSpPr>
            <a:spLocks noGrp="1"/>
          </p:cNvSpPr>
          <p:nvPr>
            <p:ph type="sldNum" sz="quarter" idx="12"/>
          </p:nvPr>
        </p:nvSpPr>
        <p:spPr/>
        <p:txBody>
          <a:bodyPr/>
          <a:lstStyle/>
          <a:p>
            <a:fld id="{19214891-A90D-482A-B08A-59BEA405D4DE}" type="slidenum">
              <a:rPr lang="de-DE" smtClean="0"/>
              <a:pPr/>
              <a:t>24</a:t>
            </a:fld>
            <a:endParaRPr lang="de-DE" dirty="0"/>
          </a:p>
        </p:txBody>
      </p:sp>
      <p:sp>
        <p:nvSpPr>
          <p:cNvPr id="21" name="Rechteck 20">
            <a:extLst>
              <a:ext uri="{FF2B5EF4-FFF2-40B4-BE49-F238E27FC236}">
                <a16:creationId xmlns:a16="http://schemas.microsoft.com/office/drawing/2014/main" id="{DF3BA696-E74B-49DA-9452-41CC70276FFA}"/>
              </a:ext>
            </a:extLst>
          </p:cNvPr>
          <p:cNvSpPr/>
          <p:nvPr/>
        </p:nvSpPr>
        <p:spPr>
          <a:xfrm>
            <a:off x="456994" y="1334520"/>
            <a:ext cx="2223632"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sz="1400" b="1" dirty="0">
                <a:solidFill>
                  <a:schemeClr val="tx1"/>
                </a:solidFill>
              </a:rPr>
              <a:t>Baustein 1</a:t>
            </a:r>
          </a:p>
        </p:txBody>
      </p:sp>
      <p:sp>
        <p:nvSpPr>
          <p:cNvPr id="22" name="Rechteck 21">
            <a:extLst>
              <a:ext uri="{FF2B5EF4-FFF2-40B4-BE49-F238E27FC236}">
                <a16:creationId xmlns:a16="http://schemas.microsoft.com/office/drawing/2014/main" id="{42341C6B-6EC8-4F2B-B266-B29D2C120DEF}"/>
              </a:ext>
            </a:extLst>
          </p:cNvPr>
          <p:cNvSpPr/>
          <p:nvPr/>
        </p:nvSpPr>
        <p:spPr>
          <a:xfrm>
            <a:off x="2847844" y="1334520"/>
            <a:ext cx="2223632"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sz="1400" b="1" dirty="0">
                <a:solidFill>
                  <a:schemeClr val="tx1"/>
                </a:solidFill>
              </a:rPr>
              <a:t>Baustein 2</a:t>
            </a:r>
          </a:p>
        </p:txBody>
      </p:sp>
      <p:sp>
        <p:nvSpPr>
          <p:cNvPr id="23" name="Rechteck 22">
            <a:extLst>
              <a:ext uri="{FF2B5EF4-FFF2-40B4-BE49-F238E27FC236}">
                <a16:creationId xmlns:a16="http://schemas.microsoft.com/office/drawing/2014/main" id="{C789A1C9-CE21-4C0D-98FA-EBE0E462E20C}"/>
              </a:ext>
            </a:extLst>
          </p:cNvPr>
          <p:cNvSpPr/>
          <p:nvPr/>
        </p:nvSpPr>
        <p:spPr>
          <a:xfrm>
            <a:off x="5190993" y="1334520"/>
            <a:ext cx="2223632"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sz="1400" b="1" dirty="0">
                <a:solidFill>
                  <a:schemeClr val="tx1"/>
                </a:solidFill>
              </a:rPr>
              <a:t>Baustein 3</a:t>
            </a:r>
          </a:p>
        </p:txBody>
      </p:sp>
      <p:sp>
        <p:nvSpPr>
          <p:cNvPr id="24" name="Rechteck 23">
            <a:extLst>
              <a:ext uri="{FF2B5EF4-FFF2-40B4-BE49-F238E27FC236}">
                <a16:creationId xmlns:a16="http://schemas.microsoft.com/office/drawing/2014/main" id="{F3650DF0-52FD-49A9-BCF2-6044B1E0921F}"/>
              </a:ext>
            </a:extLst>
          </p:cNvPr>
          <p:cNvSpPr/>
          <p:nvPr/>
        </p:nvSpPr>
        <p:spPr>
          <a:xfrm>
            <a:off x="456994" y="3063676"/>
            <a:ext cx="2223632"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 bIns="72000" rtlCol="0" anchor="ctr"/>
          <a:lstStyle/>
          <a:p>
            <a:pPr algn="r">
              <a:lnSpc>
                <a:spcPct val="110000"/>
              </a:lnSpc>
              <a:spcBef>
                <a:spcPts val="600"/>
              </a:spcBef>
            </a:pPr>
            <a:r>
              <a:rPr lang="de-DE" sz="1400" b="1" i="0" dirty="0">
                <a:solidFill>
                  <a:schemeClr val="tx1"/>
                </a:solidFill>
                <a:latin typeface="Avenir Light" panose="020B0402020203020204" pitchFamily="34" charset="77"/>
              </a:rPr>
              <a:t>______ </a:t>
            </a:r>
            <a:r>
              <a:rPr lang="de-DE" sz="1400" b="1" dirty="0">
                <a:solidFill>
                  <a:schemeClr val="tx1"/>
                </a:solidFill>
              </a:rPr>
              <a:t>EUR monatlich</a:t>
            </a:r>
          </a:p>
        </p:txBody>
      </p:sp>
      <p:sp>
        <p:nvSpPr>
          <p:cNvPr id="25" name="Rechteck 24">
            <a:extLst>
              <a:ext uri="{FF2B5EF4-FFF2-40B4-BE49-F238E27FC236}">
                <a16:creationId xmlns:a16="http://schemas.microsoft.com/office/drawing/2014/main" id="{E9C3E392-03CC-4F26-83AF-7EE7C8482CE6}"/>
              </a:ext>
            </a:extLst>
          </p:cNvPr>
          <p:cNvSpPr/>
          <p:nvPr/>
        </p:nvSpPr>
        <p:spPr>
          <a:xfrm>
            <a:off x="2847844" y="3063676"/>
            <a:ext cx="2223632"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 bIns="72000" rtlCol="0" anchor="ctr"/>
          <a:lstStyle/>
          <a:p>
            <a:pPr algn="r">
              <a:lnSpc>
                <a:spcPct val="110000"/>
              </a:lnSpc>
            </a:pPr>
            <a:r>
              <a:rPr lang="de-DE" sz="1400" b="1" i="0" dirty="0">
                <a:solidFill>
                  <a:schemeClr val="tx1"/>
                </a:solidFill>
                <a:latin typeface="Avenir Light" panose="020B0402020203020204" pitchFamily="34" charset="77"/>
              </a:rPr>
              <a:t>______ </a:t>
            </a:r>
            <a:r>
              <a:rPr lang="de-DE" sz="1400" b="1" dirty="0">
                <a:solidFill>
                  <a:schemeClr val="tx1"/>
                </a:solidFill>
              </a:rPr>
              <a:t>EUR monatlich</a:t>
            </a:r>
          </a:p>
        </p:txBody>
      </p:sp>
      <p:sp>
        <p:nvSpPr>
          <p:cNvPr id="26" name="Rechteck 25">
            <a:extLst>
              <a:ext uri="{FF2B5EF4-FFF2-40B4-BE49-F238E27FC236}">
                <a16:creationId xmlns:a16="http://schemas.microsoft.com/office/drawing/2014/main" id="{89D4FDBA-64FA-4D06-A0FF-C00DA5092CC6}"/>
              </a:ext>
            </a:extLst>
          </p:cNvPr>
          <p:cNvSpPr/>
          <p:nvPr/>
        </p:nvSpPr>
        <p:spPr>
          <a:xfrm>
            <a:off x="5190993" y="3063676"/>
            <a:ext cx="2223632"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 bIns="72000" rtlCol="0" anchor="ctr"/>
          <a:lstStyle/>
          <a:p>
            <a:pPr algn="r">
              <a:lnSpc>
                <a:spcPct val="110000"/>
              </a:lnSpc>
              <a:spcBef>
                <a:spcPts val="600"/>
              </a:spcBef>
            </a:pPr>
            <a:r>
              <a:rPr lang="de-DE" sz="1400" b="1" i="0" dirty="0">
                <a:solidFill>
                  <a:schemeClr val="tx1"/>
                </a:solidFill>
                <a:latin typeface="Avenir Light" panose="020B0402020203020204" pitchFamily="34" charset="77"/>
              </a:rPr>
              <a:t>______</a:t>
            </a:r>
            <a:r>
              <a:rPr lang="de-DE" sz="1400" b="1" dirty="0">
                <a:solidFill>
                  <a:schemeClr val="tx1"/>
                </a:solidFill>
              </a:rPr>
              <a:t> EUR monatlich</a:t>
            </a:r>
          </a:p>
        </p:txBody>
      </p:sp>
      <p:sp>
        <p:nvSpPr>
          <p:cNvPr id="27" name="Rechteck 26">
            <a:extLst>
              <a:ext uri="{FF2B5EF4-FFF2-40B4-BE49-F238E27FC236}">
                <a16:creationId xmlns:a16="http://schemas.microsoft.com/office/drawing/2014/main" id="{B283A2B4-9FFA-459D-9806-8E708E6150BE}"/>
              </a:ext>
            </a:extLst>
          </p:cNvPr>
          <p:cNvSpPr/>
          <p:nvPr/>
        </p:nvSpPr>
        <p:spPr>
          <a:xfrm>
            <a:off x="456994" y="3772919"/>
            <a:ext cx="6957631" cy="8678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sp>
        <p:nvSpPr>
          <p:cNvPr id="28" name="Textfeld 27">
            <a:extLst>
              <a:ext uri="{FF2B5EF4-FFF2-40B4-BE49-F238E27FC236}">
                <a16:creationId xmlns:a16="http://schemas.microsoft.com/office/drawing/2014/main" id="{60F31DCD-B34C-4DCE-84E5-FC44E015F526}"/>
              </a:ext>
            </a:extLst>
          </p:cNvPr>
          <p:cNvSpPr txBox="1"/>
          <p:nvPr/>
        </p:nvSpPr>
        <p:spPr>
          <a:xfrm>
            <a:off x="456994" y="3772920"/>
            <a:ext cx="3493214" cy="867832"/>
          </a:xfrm>
          <a:prstGeom prst="rect">
            <a:avLst/>
          </a:prstGeom>
          <a:noFill/>
          <a:ln w="6350">
            <a:noFill/>
          </a:ln>
        </p:spPr>
        <p:txBody>
          <a:bodyPr wrap="square" lIns="108000" tIns="72000" rIns="0" bIns="0" rtlCol="0">
            <a:noAutofit/>
          </a:bodyPr>
          <a:lstStyle/>
          <a:p>
            <a:pPr>
              <a:lnSpc>
                <a:spcPct val="105000"/>
              </a:lnSpc>
              <a:spcBef>
                <a:spcPts val="600"/>
              </a:spcBef>
            </a:pPr>
            <a:r>
              <a:rPr lang="de-DE" sz="1400" b="1" dirty="0">
                <a:solidFill>
                  <a:schemeClr val="bg1"/>
                </a:solidFill>
              </a:rPr>
              <a:t>Gesamtinvestition aller 3 Bausteine </a:t>
            </a:r>
            <a:br>
              <a:rPr lang="de-DE" sz="1400" b="1" dirty="0">
                <a:solidFill>
                  <a:schemeClr val="bg1"/>
                </a:solidFill>
              </a:rPr>
            </a:br>
            <a:r>
              <a:rPr lang="de-DE" sz="1400" b="1" dirty="0">
                <a:solidFill>
                  <a:schemeClr val="bg1"/>
                </a:solidFill>
              </a:rPr>
              <a:t>zur Einbettung in Ihre Personalstrategie</a:t>
            </a:r>
          </a:p>
          <a:p>
            <a:pPr>
              <a:lnSpc>
                <a:spcPct val="105000"/>
              </a:lnSpc>
              <a:spcBef>
                <a:spcPts val="600"/>
              </a:spcBef>
            </a:pPr>
            <a:r>
              <a:rPr lang="de-DE" sz="1200" dirty="0">
                <a:solidFill>
                  <a:srgbClr val="00E6E6"/>
                </a:solidFill>
              </a:rPr>
              <a:t>100 % Betriebsausgabe</a:t>
            </a:r>
            <a:endParaRPr lang="de-DE" sz="1400" dirty="0">
              <a:solidFill>
                <a:srgbClr val="00E6E6"/>
              </a:solidFill>
            </a:endParaRPr>
          </a:p>
        </p:txBody>
      </p:sp>
      <p:sp>
        <p:nvSpPr>
          <p:cNvPr id="29" name="Textfeld 28">
            <a:extLst>
              <a:ext uri="{FF2B5EF4-FFF2-40B4-BE49-F238E27FC236}">
                <a16:creationId xmlns:a16="http://schemas.microsoft.com/office/drawing/2014/main" id="{450528DD-FEC6-4635-89A3-E2FEB535BD27}"/>
              </a:ext>
            </a:extLst>
          </p:cNvPr>
          <p:cNvSpPr txBox="1"/>
          <p:nvPr/>
        </p:nvSpPr>
        <p:spPr>
          <a:xfrm>
            <a:off x="3959660" y="3777062"/>
            <a:ext cx="3454965" cy="863690"/>
          </a:xfrm>
          <a:prstGeom prst="rect">
            <a:avLst/>
          </a:prstGeom>
          <a:noFill/>
          <a:ln w="6350">
            <a:noFill/>
          </a:ln>
        </p:spPr>
        <p:txBody>
          <a:bodyPr wrap="square" lIns="144000" tIns="72000" rIns="0" bIns="0" rtlCol="0">
            <a:noAutofit/>
          </a:bodyPr>
          <a:lstStyle/>
          <a:p>
            <a:r>
              <a:rPr lang="de-DE" dirty="0">
                <a:solidFill>
                  <a:schemeClr val="bg1"/>
                </a:solidFill>
              </a:rPr>
              <a:t>brutto: 	</a:t>
            </a:r>
            <a:r>
              <a:rPr lang="de-DE" sz="1400" b="0" i="0" dirty="0">
                <a:solidFill>
                  <a:schemeClr val="bg1"/>
                </a:solidFill>
                <a:latin typeface="Avenir Light" panose="020B0402020203020204" pitchFamily="34" charset="77"/>
              </a:rPr>
              <a:t>______ EUR monatlich</a:t>
            </a:r>
          </a:p>
          <a:p>
            <a:r>
              <a:rPr lang="de-DE" dirty="0">
                <a:solidFill>
                  <a:schemeClr val="bg1"/>
                </a:solidFill>
                <a:latin typeface="Avenir Light" panose="020B0402020203020204" pitchFamily="34" charset="77"/>
              </a:rPr>
              <a:t>netto:</a:t>
            </a:r>
            <a:r>
              <a:rPr lang="de-DE" sz="1400" b="0" i="0" dirty="0">
                <a:solidFill>
                  <a:schemeClr val="bg1"/>
                </a:solidFill>
                <a:latin typeface="Avenir Light" panose="020B0402020203020204" pitchFamily="34" charset="77"/>
              </a:rPr>
              <a:t> 	______ EUR monatlich</a:t>
            </a:r>
          </a:p>
          <a:p>
            <a:pPr>
              <a:lnSpc>
                <a:spcPct val="105000"/>
              </a:lnSpc>
              <a:spcBef>
                <a:spcPts val="600"/>
              </a:spcBef>
            </a:pPr>
            <a:r>
              <a:rPr lang="de-DE" dirty="0">
                <a:solidFill>
                  <a:schemeClr val="bg1"/>
                </a:solidFill>
              </a:rPr>
              <a:t> </a:t>
            </a:r>
          </a:p>
        </p:txBody>
      </p:sp>
      <p:sp>
        <p:nvSpPr>
          <p:cNvPr id="30" name="Rechteck 29">
            <a:extLst>
              <a:ext uri="{FF2B5EF4-FFF2-40B4-BE49-F238E27FC236}">
                <a16:creationId xmlns:a16="http://schemas.microsoft.com/office/drawing/2014/main" id="{044367BA-3C92-4B97-9B7C-9DE7895D5B93}"/>
              </a:ext>
            </a:extLst>
          </p:cNvPr>
          <p:cNvSpPr/>
          <p:nvPr/>
        </p:nvSpPr>
        <p:spPr>
          <a:xfrm>
            <a:off x="1078786" y="4842932"/>
            <a:ext cx="6957631" cy="39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0" rtlCol="0" anchor="b" anchorCtr="0"/>
          <a:lstStyle/>
          <a:p>
            <a:pPr marL="171450" indent="-171450" algn="l">
              <a:spcBef>
                <a:spcPts val="0"/>
              </a:spcBef>
              <a:buClr>
                <a:schemeClr val="tx1"/>
              </a:buClr>
              <a:buFont typeface="Arial" panose="020B0604020202020204" pitchFamily="34" charset="0"/>
              <a:buChar char="›"/>
            </a:pPr>
            <a:r>
              <a:rPr lang="de-DE" sz="800" dirty="0">
                <a:solidFill>
                  <a:schemeClr val="tx1"/>
                </a:solidFill>
              </a:rPr>
              <a:t>Teilzeitbeschäftigte, Azubi, Personen in Probezeit und/oder mit Zeitvertrag etc. wurden berücksichtigt.</a:t>
            </a:r>
          </a:p>
          <a:p>
            <a:pPr marL="171450" indent="-171450" algn="l">
              <a:spcBef>
                <a:spcPts val="0"/>
              </a:spcBef>
              <a:buClr>
                <a:schemeClr val="tx1"/>
              </a:buClr>
              <a:buFont typeface="Arial" panose="020B0604020202020204" pitchFamily="34" charset="0"/>
              <a:buChar char="›"/>
            </a:pPr>
            <a:r>
              <a:rPr lang="de-DE" sz="800" dirty="0">
                <a:solidFill>
                  <a:schemeClr val="tx1"/>
                </a:solidFill>
              </a:rPr>
              <a:t>Die Ansprüche sind für den jeweiligen Mitarbeiter erst nach Ablauf von 3 Jahren ab Zusage unverfallbar. </a:t>
            </a:r>
          </a:p>
          <a:p>
            <a:pPr marL="171450" indent="-171450" algn="l">
              <a:spcBef>
                <a:spcPts val="0"/>
              </a:spcBef>
              <a:buClr>
                <a:schemeClr val="tx1"/>
              </a:buClr>
              <a:buFont typeface="Arial" panose="020B0604020202020204" pitchFamily="34" charset="0"/>
              <a:buChar char="›"/>
            </a:pPr>
            <a:r>
              <a:rPr lang="de-DE" sz="800" dirty="0">
                <a:solidFill>
                  <a:schemeClr val="tx1"/>
                </a:solidFill>
              </a:rPr>
              <a:t>Also Ablauf Probezeit oder Zeitvertrag + 3 Jahre gesetzliche Unverfallbarkeit.</a:t>
            </a:r>
          </a:p>
        </p:txBody>
      </p:sp>
      <p:sp>
        <p:nvSpPr>
          <p:cNvPr id="31" name="Ellipse 30">
            <a:extLst>
              <a:ext uri="{FF2B5EF4-FFF2-40B4-BE49-F238E27FC236}">
                <a16:creationId xmlns:a16="http://schemas.microsoft.com/office/drawing/2014/main" id="{FBBB8E26-009A-4254-980E-AD1947996C4F}"/>
              </a:ext>
            </a:extLst>
          </p:cNvPr>
          <p:cNvSpPr>
            <a:spLocks noChangeAspect="1"/>
          </p:cNvSpPr>
          <p:nvPr/>
        </p:nvSpPr>
        <p:spPr>
          <a:xfrm>
            <a:off x="7005351" y="3792646"/>
            <a:ext cx="828000" cy="828380"/>
          </a:xfrm>
          <a:prstGeom prst="ellipse">
            <a:avLst/>
          </a:prstGeom>
          <a:solidFill>
            <a:srgbClr val="00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800" b="1" i="0" dirty="0">
                <a:solidFill>
                  <a:schemeClr val="tx1"/>
                </a:solidFill>
                <a:latin typeface="Avenir Light" panose="020B0402020203020204" pitchFamily="34" charset="77"/>
              </a:rPr>
              <a:t>___ % Ihrer Bruttolohn-summe</a:t>
            </a:r>
            <a:endParaRPr lang="de-DE" sz="1000" dirty="0">
              <a:solidFill>
                <a:schemeClr val="tx1"/>
              </a:solidFill>
            </a:endParaRPr>
          </a:p>
        </p:txBody>
      </p:sp>
      <p:sp>
        <p:nvSpPr>
          <p:cNvPr id="6" name="Textfeld 5">
            <a:extLst>
              <a:ext uri="{FF2B5EF4-FFF2-40B4-BE49-F238E27FC236}">
                <a16:creationId xmlns:a16="http://schemas.microsoft.com/office/drawing/2014/main" id="{79C55B00-6A6C-4B2F-98F6-CDCFEB96D5AA}"/>
              </a:ext>
            </a:extLst>
          </p:cNvPr>
          <p:cNvSpPr txBox="1"/>
          <p:nvPr/>
        </p:nvSpPr>
        <p:spPr>
          <a:xfrm>
            <a:off x="630538" y="3236972"/>
            <a:ext cx="536713" cy="185869"/>
          </a:xfrm>
          <a:prstGeom prst="rect">
            <a:avLst/>
          </a:prstGeom>
          <a:noFill/>
          <a:ln w="6350">
            <a:noFill/>
          </a:ln>
        </p:spPr>
        <p:txBody>
          <a:bodyPr wrap="square" lIns="0" tIns="0" rIns="0" bIns="0" rtlCol="0">
            <a:noAutofit/>
          </a:bodyPr>
          <a:lstStyle/>
          <a:p>
            <a:pPr algn="l">
              <a:lnSpc>
                <a:spcPct val="105000"/>
              </a:lnSpc>
              <a:spcBef>
                <a:spcPts val="600"/>
              </a:spcBef>
            </a:pPr>
            <a:endParaRPr lang="de-DE" sz="1400" dirty="0"/>
          </a:p>
        </p:txBody>
      </p:sp>
      <p:sp>
        <p:nvSpPr>
          <p:cNvPr id="35" name="Textfeld 34">
            <a:extLst>
              <a:ext uri="{FF2B5EF4-FFF2-40B4-BE49-F238E27FC236}">
                <a16:creationId xmlns:a16="http://schemas.microsoft.com/office/drawing/2014/main" id="{92253DD5-7872-4A25-9E93-F3A1EF940EB3}"/>
              </a:ext>
            </a:extLst>
          </p:cNvPr>
          <p:cNvSpPr txBox="1"/>
          <p:nvPr/>
        </p:nvSpPr>
        <p:spPr>
          <a:xfrm>
            <a:off x="5362890" y="3236973"/>
            <a:ext cx="536713" cy="185869"/>
          </a:xfrm>
          <a:prstGeom prst="rect">
            <a:avLst/>
          </a:prstGeom>
          <a:noFill/>
          <a:ln w="6350">
            <a:noFill/>
          </a:ln>
        </p:spPr>
        <p:txBody>
          <a:bodyPr wrap="square" lIns="0" tIns="0" rIns="0" bIns="0" rtlCol="0">
            <a:noAutofit/>
          </a:bodyPr>
          <a:lstStyle/>
          <a:p>
            <a:pPr algn="l">
              <a:lnSpc>
                <a:spcPct val="105000"/>
              </a:lnSpc>
              <a:spcBef>
                <a:spcPts val="600"/>
              </a:spcBef>
            </a:pPr>
            <a:endParaRPr lang="de-DE" sz="1400" dirty="0"/>
          </a:p>
        </p:txBody>
      </p:sp>
      <p:sp>
        <p:nvSpPr>
          <p:cNvPr id="36" name="Textfeld 35">
            <a:extLst>
              <a:ext uri="{FF2B5EF4-FFF2-40B4-BE49-F238E27FC236}">
                <a16:creationId xmlns:a16="http://schemas.microsoft.com/office/drawing/2014/main" id="{C56A9721-C2C1-4E7E-8CAA-4861433B47DD}"/>
              </a:ext>
            </a:extLst>
          </p:cNvPr>
          <p:cNvSpPr txBox="1"/>
          <p:nvPr/>
        </p:nvSpPr>
        <p:spPr>
          <a:xfrm>
            <a:off x="3164354" y="3389374"/>
            <a:ext cx="536713" cy="185869"/>
          </a:xfrm>
          <a:prstGeom prst="rect">
            <a:avLst/>
          </a:prstGeom>
          <a:noFill/>
          <a:ln w="6350">
            <a:noFill/>
          </a:ln>
        </p:spPr>
        <p:txBody>
          <a:bodyPr wrap="square" lIns="0" tIns="0" rIns="0" bIns="0" rtlCol="0">
            <a:noAutofit/>
          </a:bodyPr>
          <a:lstStyle/>
          <a:p>
            <a:pPr algn="l">
              <a:lnSpc>
                <a:spcPct val="105000"/>
              </a:lnSpc>
              <a:spcBef>
                <a:spcPts val="600"/>
              </a:spcBef>
            </a:pPr>
            <a:endParaRPr lang="de-DE" sz="1400" dirty="0"/>
          </a:p>
        </p:txBody>
      </p:sp>
      <p:sp>
        <p:nvSpPr>
          <p:cNvPr id="37" name="Textfeld 36">
            <a:extLst>
              <a:ext uri="{FF2B5EF4-FFF2-40B4-BE49-F238E27FC236}">
                <a16:creationId xmlns:a16="http://schemas.microsoft.com/office/drawing/2014/main" id="{108732A3-D31C-4E12-8C54-1558285DF137}"/>
              </a:ext>
            </a:extLst>
          </p:cNvPr>
          <p:cNvSpPr txBox="1"/>
          <p:nvPr/>
        </p:nvSpPr>
        <p:spPr>
          <a:xfrm>
            <a:off x="3011954" y="3236974"/>
            <a:ext cx="536713" cy="185869"/>
          </a:xfrm>
          <a:prstGeom prst="rect">
            <a:avLst/>
          </a:prstGeom>
          <a:noFill/>
          <a:ln w="6350">
            <a:noFill/>
          </a:ln>
        </p:spPr>
        <p:txBody>
          <a:bodyPr wrap="square" lIns="0" tIns="0" rIns="0" bIns="0" rtlCol="0">
            <a:noAutofit/>
          </a:bodyPr>
          <a:lstStyle/>
          <a:p>
            <a:pPr algn="l">
              <a:lnSpc>
                <a:spcPct val="105000"/>
              </a:lnSpc>
              <a:spcBef>
                <a:spcPts val="600"/>
              </a:spcBef>
            </a:pPr>
            <a:endParaRPr lang="de-DE" sz="1400" dirty="0"/>
          </a:p>
        </p:txBody>
      </p:sp>
      <p:sp>
        <p:nvSpPr>
          <p:cNvPr id="38" name="Textfeld 37">
            <a:extLst>
              <a:ext uri="{FF2B5EF4-FFF2-40B4-BE49-F238E27FC236}">
                <a16:creationId xmlns:a16="http://schemas.microsoft.com/office/drawing/2014/main" id="{BB5241DB-2065-4FE5-BC84-ED6D9B41755E}"/>
              </a:ext>
            </a:extLst>
          </p:cNvPr>
          <p:cNvSpPr txBox="1"/>
          <p:nvPr/>
        </p:nvSpPr>
        <p:spPr>
          <a:xfrm>
            <a:off x="4803119" y="3848889"/>
            <a:ext cx="536713" cy="185869"/>
          </a:xfrm>
          <a:prstGeom prst="rect">
            <a:avLst/>
          </a:prstGeom>
          <a:noFill/>
          <a:ln w="6350">
            <a:noFill/>
          </a:ln>
        </p:spPr>
        <p:txBody>
          <a:bodyPr wrap="square" lIns="0" tIns="0" rIns="0" bIns="0" rtlCol="0">
            <a:noAutofit/>
          </a:bodyPr>
          <a:lstStyle/>
          <a:p>
            <a:pPr algn="l">
              <a:lnSpc>
                <a:spcPct val="105000"/>
              </a:lnSpc>
              <a:spcBef>
                <a:spcPts val="600"/>
              </a:spcBef>
            </a:pPr>
            <a:endParaRPr lang="de-DE" sz="1400" dirty="0"/>
          </a:p>
        </p:txBody>
      </p:sp>
      <p:sp>
        <p:nvSpPr>
          <p:cNvPr id="39" name="Textfeld 38">
            <a:extLst>
              <a:ext uri="{FF2B5EF4-FFF2-40B4-BE49-F238E27FC236}">
                <a16:creationId xmlns:a16="http://schemas.microsoft.com/office/drawing/2014/main" id="{1D4713A8-189C-4B3E-8EC3-33F1C35BFACC}"/>
              </a:ext>
            </a:extLst>
          </p:cNvPr>
          <p:cNvSpPr txBox="1"/>
          <p:nvPr/>
        </p:nvSpPr>
        <p:spPr>
          <a:xfrm>
            <a:off x="4795166" y="4151885"/>
            <a:ext cx="536713" cy="185869"/>
          </a:xfrm>
          <a:prstGeom prst="rect">
            <a:avLst/>
          </a:prstGeom>
          <a:noFill/>
          <a:ln w="6350">
            <a:noFill/>
          </a:ln>
        </p:spPr>
        <p:txBody>
          <a:bodyPr wrap="square" lIns="0" tIns="0" rIns="0" bIns="0" rtlCol="0">
            <a:noAutofit/>
          </a:bodyPr>
          <a:lstStyle/>
          <a:p>
            <a:pPr algn="l">
              <a:lnSpc>
                <a:spcPct val="105000"/>
              </a:lnSpc>
              <a:spcBef>
                <a:spcPts val="600"/>
              </a:spcBef>
            </a:pPr>
            <a:endParaRPr lang="de-DE" sz="1400" dirty="0"/>
          </a:p>
        </p:txBody>
      </p:sp>
      <p:sp>
        <p:nvSpPr>
          <p:cNvPr id="42" name="Freihandform: Form 33">
            <a:extLst>
              <a:ext uri="{FF2B5EF4-FFF2-40B4-BE49-F238E27FC236}">
                <a16:creationId xmlns:a16="http://schemas.microsoft.com/office/drawing/2014/main" id="{DCA146B5-E8B3-422A-BFD3-53CBDF760678}"/>
              </a:ext>
            </a:extLst>
          </p:cNvPr>
          <p:cNvSpPr>
            <a:spLocks noChangeAspect="1"/>
          </p:cNvSpPr>
          <p:nvPr/>
        </p:nvSpPr>
        <p:spPr>
          <a:xfrm>
            <a:off x="3408751" y="2001745"/>
            <a:ext cx="1084199" cy="936000"/>
          </a:xfrm>
          <a:custGeom>
            <a:avLst/>
            <a:gdLst>
              <a:gd name="connsiteX0" fmla="*/ 1049773 w 1400014"/>
              <a:gd name="connsiteY0" fmla="*/ 0 h 1209757"/>
              <a:gd name="connsiteX1" fmla="*/ 350241 w 1400014"/>
              <a:gd name="connsiteY1" fmla="*/ 0 h 1209757"/>
              <a:gd name="connsiteX2" fmla="*/ 0 w 1400014"/>
              <a:gd name="connsiteY2" fmla="*/ 605828 h 1209757"/>
              <a:gd name="connsiteX3" fmla="*/ 350241 w 1400014"/>
              <a:gd name="connsiteY3" fmla="*/ 1211655 h 1209757"/>
              <a:gd name="connsiteX4" fmla="*/ 1049773 w 1400014"/>
              <a:gd name="connsiteY4" fmla="*/ 1211655 h 1209757"/>
              <a:gd name="connsiteX5" fmla="*/ 1400015 w 1400014"/>
              <a:gd name="connsiteY5" fmla="*/ 605828 h 120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014" h="1209757">
                <a:moveTo>
                  <a:pt x="1049773" y="0"/>
                </a:moveTo>
                <a:lnTo>
                  <a:pt x="350241" y="0"/>
                </a:lnTo>
                <a:lnTo>
                  <a:pt x="0" y="605828"/>
                </a:lnTo>
                <a:lnTo>
                  <a:pt x="350241" y="1211655"/>
                </a:lnTo>
                <a:lnTo>
                  <a:pt x="1049773" y="1211655"/>
                </a:lnTo>
                <a:lnTo>
                  <a:pt x="1400015" y="605828"/>
                </a:lnTo>
                <a:close/>
              </a:path>
            </a:pathLst>
          </a:custGeom>
          <a:solidFill>
            <a:srgbClr val="CEE6C1"/>
          </a:solidFill>
          <a:ln w="4745" cap="flat">
            <a:noFill/>
            <a:prstDash val="solid"/>
            <a:miter/>
          </a:ln>
        </p:spPr>
        <p:txBody>
          <a:bodyPr tIns="46800" rtlCol="0" anchor="ctr" anchorCtr="0"/>
          <a:lstStyle/>
          <a:p>
            <a:pPr algn="ctr" eaLnBrk="0" fontAlgn="base" hangingPunct="0">
              <a:spcBef>
                <a:spcPct val="0"/>
              </a:spcBef>
              <a:spcAft>
                <a:spcPts val="600"/>
              </a:spcAft>
              <a:defRPr/>
            </a:pPr>
            <a:r>
              <a:rPr lang="de-DE" sz="700" b="1" kern="0" dirty="0">
                <a:solidFill>
                  <a:srgbClr val="00294D"/>
                </a:solidFill>
                <a:latin typeface="Arial"/>
                <a:cs typeface="Arial" charset="0"/>
              </a:rPr>
              <a:t>Existenz/</a:t>
            </a:r>
            <a:br>
              <a:rPr lang="de-DE" sz="700" b="1" kern="0" dirty="0">
                <a:solidFill>
                  <a:srgbClr val="00294D"/>
                </a:solidFill>
                <a:latin typeface="Arial"/>
                <a:cs typeface="Arial" charset="0"/>
              </a:rPr>
            </a:br>
            <a:r>
              <a:rPr lang="de-DE" sz="700" b="1" kern="0" dirty="0">
                <a:solidFill>
                  <a:srgbClr val="00294D"/>
                </a:solidFill>
                <a:latin typeface="Arial"/>
                <a:cs typeface="Arial" charset="0"/>
              </a:rPr>
              <a:t>Einkommen sichern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de-DE" altLang="de-DE" sz="700" i="0" u="none" strike="noStrike" kern="0" cap="none" spc="0" normalizeH="0" baseline="0" noProof="0" dirty="0">
                <a:ln>
                  <a:noFill/>
                </a:ln>
                <a:solidFill>
                  <a:srgbClr val="00294D"/>
                </a:solidFill>
                <a:effectLst/>
                <a:uLnTx/>
                <a:uFillTx/>
                <a:latin typeface="Arial"/>
                <a:ea typeface="Calibri" panose="020F0502020204030204" pitchFamily="34" charset="0"/>
                <a:cs typeface="Arial" charset="0"/>
              </a:rPr>
              <a:t>Betriebliche Invaliditäts-</a:t>
            </a:r>
            <a:br>
              <a:rPr kumimoji="0" lang="de-DE" altLang="de-DE" sz="700" i="0" u="none" strike="noStrike" kern="0" cap="none" spc="0" normalizeH="0" baseline="0" noProof="0" dirty="0">
                <a:ln>
                  <a:noFill/>
                </a:ln>
                <a:solidFill>
                  <a:srgbClr val="00294D"/>
                </a:solidFill>
                <a:effectLst/>
                <a:uLnTx/>
                <a:uFillTx/>
                <a:latin typeface="Arial"/>
                <a:ea typeface="Calibri" panose="020F0502020204030204" pitchFamily="34" charset="0"/>
                <a:cs typeface="Arial" charset="0"/>
              </a:rPr>
            </a:br>
            <a:r>
              <a:rPr kumimoji="0" lang="de-DE" altLang="de-DE" sz="700" i="0" u="none" strike="noStrike" kern="0" cap="none" spc="0" normalizeH="0" baseline="0" noProof="0" dirty="0">
                <a:ln>
                  <a:noFill/>
                </a:ln>
                <a:solidFill>
                  <a:srgbClr val="00294D"/>
                </a:solidFill>
                <a:effectLst/>
                <a:uLnTx/>
                <a:uFillTx/>
                <a:latin typeface="Arial"/>
                <a:ea typeface="Calibri" panose="020F0502020204030204" pitchFamily="34" charset="0"/>
                <a:cs typeface="Arial" charset="0"/>
              </a:rPr>
              <a:t>vorsorge</a:t>
            </a:r>
          </a:p>
        </p:txBody>
      </p:sp>
      <p:sp>
        <p:nvSpPr>
          <p:cNvPr id="44" name="Freihandform: Form 30">
            <a:extLst>
              <a:ext uri="{FF2B5EF4-FFF2-40B4-BE49-F238E27FC236}">
                <a16:creationId xmlns:a16="http://schemas.microsoft.com/office/drawing/2014/main" id="{DEE8CB40-9937-43B9-9D99-E3B974519F5C}"/>
              </a:ext>
            </a:extLst>
          </p:cNvPr>
          <p:cNvSpPr>
            <a:spLocks noChangeAspect="1"/>
          </p:cNvSpPr>
          <p:nvPr/>
        </p:nvSpPr>
        <p:spPr>
          <a:xfrm>
            <a:off x="5783221" y="2003480"/>
            <a:ext cx="1084200" cy="936000"/>
          </a:xfrm>
          <a:custGeom>
            <a:avLst/>
            <a:gdLst>
              <a:gd name="connsiteX0" fmla="*/ 1049773 w 1400014"/>
              <a:gd name="connsiteY0" fmla="*/ 0 h 1209757"/>
              <a:gd name="connsiteX1" fmla="*/ 350241 w 1400014"/>
              <a:gd name="connsiteY1" fmla="*/ 0 h 1209757"/>
              <a:gd name="connsiteX2" fmla="*/ 0 w 1400014"/>
              <a:gd name="connsiteY2" fmla="*/ 605828 h 1209757"/>
              <a:gd name="connsiteX3" fmla="*/ 350241 w 1400014"/>
              <a:gd name="connsiteY3" fmla="*/ 1211655 h 1209757"/>
              <a:gd name="connsiteX4" fmla="*/ 1049773 w 1400014"/>
              <a:gd name="connsiteY4" fmla="*/ 1211655 h 1209757"/>
              <a:gd name="connsiteX5" fmla="*/ 1400015 w 1400014"/>
              <a:gd name="connsiteY5" fmla="*/ 605828 h 120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014" h="1209757">
                <a:moveTo>
                  <a:pt x="1049773" y="0"/>
                </a:moveTo>
                <a:lnTo>
                  <a:pt x="350241" y="0"/>
                </a:lnTo>
                <a:lnTo>
                  <a:pt x="0" y="605828"/>
                </a:lnTo>
                <a:lnTo>
                  <a:pt x="350241" y="1211655"/>
                </a:lnTo>
                <a:lnTo>
                  <a:pt x="1049773" y="1211655"/>
                </a:lnTo>
                <a:lnTo>
                  <a:pt x="1400015" y="605828"/>
                </a:lnTo>
                <a:close/>
              </a:path>
            </a:pathLst>
          </a:custGeom>
          <a:solidFill>
            <a:srgbClr val="FAEACA"/>
          </a:solidFill>
          <a:ln w="4745" cap="flat">
            <a:noFill/>
            <a:prstDash val="solid"/>
            <a:miter/>
          </a:ln>
        </p:spPr>
        <p:txBody>
          <a:bodyPr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de-DE" sz="700" b="1" i="0" u="none" strike="noStrike" kern="0" cap="none" spc="0" normalizeH="0" baseline="0" noProof="0" dirty="0">
                <a:ln>
                  <a:noFill/>
                </a:ln>
                <a:solidFill>
                  <a:srgbClr val="00294D"/>
                </a:solidFill>
                <a:effectLst/>
                <a:uLnTx/>
                <a:uFillTx/>
                <a:latin typeface="Arial"/>
                <a:cs typeface="Arial" charset="0"/>
              </a:rPr>
              <a:t>Gesund bleiben</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de-DE" sz="700" b="0" i="0" u="none" strike="noStrike" kern="0" cap="none" spc="0" normalizeH="0" baseline="0" noProof="0" dirty="0">
                <a:ln>
                  <a:noFill/>
                </a:ln>
                <a:solidFill>
                  <a:srgbClr val="00294D"/>
                </a:solidFill>
                <a:effectLst/>
                <a:uLnTx/>
                <a:uFillTx/>
                <a:latin typeface="Arial"/>
                <a:cs typeface="Arial" charset="0"/>
              </a:rPr>
              <a:t>Betriebliche</a:t>
            </a:r>
            <a:br>
              <a:rPr kumimoji="0" lang="de-DE" sz="700" b="0" i="0" u="none" strike="noStrike" kern="0" cap="none" spc="0" normalizeH="0" baseline="0" noProof="0" dirty="0">
                <a:ln>
                  <a:noFill/>
                </a:ln>
                <a:solidFill>
                  <a:srgbClr val="00294D"/>
                </a:solidFill>
                <a:effectLst/>
                <a:uLnTx/>
                <a:uFillTx/>
                <a:latin typeface="Arial"/>
                <a:cs typeface="Arial" charset="0"/>
              </a:rPr>
            </a:br>
            <a:r>
              <a:rPr kumimoji="0" lang="de-DE" sz="700" b="0" i="0" u="none" strike="noStrike" kern="0" cap="none" spc="0" normalizeH="0" baseline="0" noProof="0" dirty="0">
                <a:ln>
                  <a:noFill/>
                </a:ln>
                <a:solidFill>
                  <a:srgbClr val="00294D"/>
                </a:solidFill>
                <a:effectLst/>
                <a:uLnTx/>
                <a:uFillTx/>
                <a:latin typeface="Arial"/>
                <a:cs typeface="Arial" charset="0"/>
              </a:rPr>
              <a:t>Gesundheitsvorsorge</a:t>
            </a:r>
          </a:p>
        </p:txBody>
      </p:sp>
      <p:sp>
        <p:nvSpPr>
          <p:cNvPr id="46" name="Freihandform: Form 31">
            <a:extLst>
              <a:ext uri="{FF2B5EF4-FFF2-40B4-BE49-F238E27FC236}">
                <a16:creationId xmlns:a16="http://schemas.microsoft.com/office/drawing/2014/main" id="{C19C59B4-40F7-4471-878F-8AE3B38A7A98}"/>
              </a:ext>
            </a:extLst>
          </p:cNvPr>
          <p:cNvSpPr>
            <a:spLocks noChangeAspect="1"/>
          </p:cNvSpPr>
          <p:nvPr/>
        </p:nvSpPr>
        <p:spPr>
          <a:xfrm>
            <a:off x="1006610" y="2013871"/>
            <a:ext cx="1084200" cy="936000"/>
          </a:xfrm>
          <a:custGeom>
            <a:avLst/>
            <a:gdLst>
              <a:gd name="connsiteX0" fmla="*/ 1049773 w 1400014"/>
              <a:gd name="connsiteY0" fmla="*/ 0 h 1209757"/>
              <a:gd name="connsiteX1" fmla="*/ 350241 w 1400014"/>
              <a:gd name="connsiteY1" fmla="*/ 0 h 1209757"/>
              <a:gd name="connsiteX2" fmla="*/ 0 w 1400014"/>
              <a:gd name="connsiteY2" fmla="*/ 605828 h 1209757"/>
              <a:gd name="connsiteX3" fmla="*/ 350241 w 1400014"/>
              <a:gd name="connsiteY3" fmla="*/ 1211655 h 1209757"/>
              <a:gd name="connsiteX4" fmla="*/ 1049773 w 1400014"/>
              <a:gd name="connsiteY4" fmla="*/ 1211655 h 1209757"/>
              <a:gd name="connsiteX5" fmla="*/ 1400015 w 1400014"/>
              <a:gd name="connsiteY5" fmla="*/ 605828 h 120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014" h="1209757">
                <a:moveTo>
                  <a:pt x="1049773" y="0"/>
                </a:moveTo>
                <a:lnTo>
                  <a:pt x="350241" y="0"/>
                </a:lnTo>
                <a:lnTo>
                  <a:pt x="0" y="605828"/>
                </a:lnTo>
                <a:lnTo>
                  <a:pt x="350241" y="1211655"/>
                </a:lnTo>
                <a:lnTo>
                  <a:pt x="1049773" y="1211655"/>
                </a:lnTo>
                <a:lnTo>
                  <a:pt x="1400015" y="605828"/>
                </a:lnTo>
                <a:close/>
              </a:path>
            </a:pathLst>
          </a:custGeom>
          <a:solidFill>
            <a:srgbClr val="F2C492"/>
          </a:solidFill>
          <a:ln w="4745"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de-DE" sz="700" b="1" i="0" u="none" strike="noStrike" kern="0" cap="none" spc="0" normalizeH="0" baseline="0" noProof="0" dirty="0">
                <a:ln>
                  <a:noFill/>
                </a:ln>
                <a:solidFill>
                  <a:srgbClr val="00294D"/>
                </a:solidFill>
                <a:effectLst/>
                <a:uLnTx/>
                <a:uFillTx/>
                <a:latin typeface="Arial"/>
                <a:ea typeface="+mn-ea"/>
                <a:cs typeface="Arial" charset="0"/>
              </a:rPr>
              <a:t>Sicher in </a:t>
            </a:r>
            <a:br>
              <a:rPr kumimoji="0" lang="de-DE" sz="700" b="1" i="0" u="none" strike="noStrike" kern="0" cap="none" spc="0" normalizeH="0" baseline="0" noProof="0" dirty="0">
                <a:ln>
                  <a:noFill/>
                </a:ln>
                <a:solidFill>
                  <a:srgbClr val="00294D"/>
                </a:solidFill>
                <a:effectLst/>
                <a:uLnTx/>
                <a:uFillTx/>
                <a:latin typeface="Arial"/>
                <a:ea typeface="+mn-ea"/>
                <a:cs typeface="Arial" charset="0"/>
              </a:rPr>
            </a:br>
            <a:r>
              <a:rPr kumimoji="0" lang="de-DE" sz="700" b="1" i="0" u="none" strike="noStrike" kern="0" cap="none" spc="0" normalizeH="0" baseline="0" noProof="0" dirty="0">
                <a:ln>
                  <a:noFill/>
                </a:ln>
                <a:solidFill>
                  <a:srgbClr val="00294D"/>
                </a:solidFill>
                <a:effectLst/>
                <a:uLnTx/>
                <a:uFillTx/>
                <a:latin typeface="Arial"/>
                <a:ea typeface="+mn-ea"/>
                <a:cs typeface="Arial" charset="0"/>
              </a:rPr>
              <a:t>die Zukunft</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de-DE" sz="700" i="0" u="none" strike="noStrike" kern="0" cap="none" spc="0" normalizeH="0" baseline="0" noProof="0" dirty="0">
                <a:ln>
                  <a:noFill/>
                </a:ln>
                <a:solidFill>
                  <a:srgbClr val="00294D"/>
                </a:solidFill>
                <a:effectLst/>
                <a:uLnTx/>
                <a:uFillTx/>
                <a:latin typeface="Arial"/>
                <a:ea typeface="+mn-ea"/>
                <a:cs typeface="Arial" charset="0"/>
              </a:rPr>
              <a:t>Betriebliche Zukunftsvorsorge</a:t>
            </a:r>
          </a:p>
        </p:txBody>
      </p:sp>
      <p:sp>
        <p:nvSpPr>
          <p:cNvPr id="47" name="Rechteck 46">
            <a:extLst>
              <a:ext uri="{FF2B5EF4-FFF2-40B4-BE49-F238E27FC236}">
                <a16:creationId xmlns:a16="http://schemas.microsoft.com/office/drawing/2014/main" id="{9A42321D-3974-4D72-A0FF-FC66FF23C86C}"/>
              </a:ext>
            </a:extLst>
          </p:cNvPr>
          <p:cNvSpPr/>
          <p:nvPr/>
        </p:nvSpPr>
        <p:spPr>
          <a:xfrm>
            <a:off x="6729845" y="0"/>
            <a:ext cx="2414155" cy="1077544"/>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1200" dirty="0">
                <a:solidFill>
                  <a:srgbClr val="002060"/>
                </a:solidFill>
              </a:rPr>
              <a:t>Bitte setzen Sie in diese „Baustein-Grafik“ die Waben ein, für die sich Ihr Kunde entschieden hat, und löschen Sie die übrigen </a:t>
            </a:r>
            <a:r>
              <a:rPr lang="de-DE" sz="800" dirty="0">
                <a:solidFill>
                  <a:srgbClr val="002060"/>
                </a:solidFill>
              </a:rPr>
              <a:t>(rechts an der Seite).</a:t>
            </a:r>
            <a:endParaRPr lang="de-DE" sz="1200" dirty="0">
              <a:solidFill>
                <a:srgbClr val="002060"/>
              </a:solidFill>
            </a:endParaRPr>
          </a:p>
        </p:txBody>
      </p:sp>
      <p:pic>
        <p:nvPicPr>
          <p:cNvPr id="32" name="Grafik 31" descr="Ein Bild, das Text, Visitenkarte enthält.&#10;&#10;Automatisch generierte Beschreibung">
            <a:extLst>
              <a:ext uri="{FF2B5EF4-FFF2-40B4-BE49-F238E27FC236}">
                <a16:creationId xmlns:a16="http://schemas.microsoft.com/office/drawing/2014/main" id="{2E991F1C-08FE-49D6-8AC6-892EABDE77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68433" y="1328166"/>
            <a:ext cx="1095331" cy="936000"/>
          </a:xfrm>
          <a:prstGeom prst="rect">
            <a:avLst/>
          </a:prstGeom>
        </p:spPr>
      </p:pic>
      <p:pic>
        <p:nvPicPr>
          <p:cNvPr id="33" name="Grafik 32">
            <a:extLst>
              <a:ext uri="{FF2B5EF4-FFF2-40B4-BE49-F238E27FC236}">
                <a16:creationId xmlns:a16="http://schemas.microsoft.com/office/drawing/2014/main" id="{35E98001-B3A2-463F-9E05-ECC6DB552E1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975728" y="2352105"/>
            <a:ext cx="1080741" cy="936000"/>
          </a:xfrm>
          <a:prstGeom prst="rect">
            <a:avLst/>
          </a:prstGeom>
        </p:spPr>
      </p:pic>
      <p:pic>
        <p:nvPicPr>
          <p:cNvPr id="34" name="Grafik 33">
            <a:extLst>
              <a:ext uri="{FF2B5EF4-FFF2-40B4-BE49-F238E27FC236}">
                <a16:creationId xmlns:a16="http://schemas.microsoft.com/office/drawing/2014/main" id="{3D516CA4-0FE6-4D10-9C0A-6ACAFD88AF0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7974331" y="3376044"/>
            <a:ext cx="1083534" cy="936000"/>
          </a:xfrm>
          <a:prstGeom prst="rect">
            <a:avLst/>
          </a:prstGeom>
        </p:spPr>
      </p:pic>
    </p:spTree>
    <p:extLst>
      <p:ext uri="{BB962C8B-B14F-4D97-AF65-F5344CB8AC3E}">
        <p14:creationId xmlns:p14="http://schemas.microsoft.com/office/powerpoint/2010/main" val="258110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BDA23-71F8-4197-AC69-30C3000AB4D7}"/>
              </a:ext>
            </a:extLst>
          </p:cNvPr>
          <p:cNvSpPr>
            <a:spLocks noGrp="1"/>
          </p:cNvSpPr>
          <p:nvPr>
            <p:ph type="title"/>
          </p:nvPr>
        </p:nvSpPr>
        <p:spPr/>
        <p:txBody>
          <a:bodyPr/>
          <a:lstStyle/>
          <a:p>
            <a:r>
              <a:rPr lang="de-DE" dirty="0"/>
              <a:t>Budgetplanung für Ihr</a:t>
            </a:r>
            <a:br>
              <a:rPr lang="de-DE" dirty="0"/>
            </a:br>
            <a:r>
              <a:rPr lang="de-DE" dirty="0">
                <a:solidFill>
                  <a:schemeClr val="tx1"/>
                </a:solidFill>
              </a:rPr>
              <a:t>individuell vermarktbares Personalinstrument</a:t>
            </a:r>
          </a:p>
        </p:txBody>
      </p:sp>
      <p:sp>
        <p:nvSpPr>
          <p:cNvPr id="3" name="Datumsplatzhalter 2">
            <a:extLst>
              <a:ext uri="{FF2B5EF4-FFF2-40B4-BE49-F238E27FC236}">
                <a16:creationId xmlns:a16="http://schemas.microsoft.com/office/drawing/2014/main" id="{7C8E6E5A-114C-42C9-868B-376939884C51}"/>
              </a:ext>
            </a:extLst>
          </p:cNvPr>
          <p:cNvSpPr>
            <a:spLocks noGrp="1"/>
          </p:cNvSpPr>
          <p:nvPr>
            <p:ph type="dt" sz="half" idx="10"/>
          </p:nvPr>
        </p:nvSpPr>
        <p:spPr/>
        <p:txBody>
          <a:bodyPr/>
          <a:lstStyle/>
          <a:p>
            <a:fld id="{ECAE64E6-5A54-47D3-B1EE-20FF07EE93DF}" type="datetime1">
              <a:rPr lang="de-DE" smtClean="0"/>
              <a:t>30.08.22</a:t>
            </a:fld>
            <a:endParaRPr lang="de-DE" dirty="0"/>
          </a:p>
        </p:txBody>
      </p:sp>
      <p:sp>
        <p:nvSpPr>
          <p:cNvPr id="4" name="Fußzeilenplatzhalter 3">
            <a:extLst>
              <a:ext uri="{FF2B5EF4-FFF2-40B4-BE49-F238E27FC236}">
                <a16:creationId xmlns:a16="http://schemas.microsoft.com/office/drawing/2014/main" id="{44BE5A54-0DBD-49E4-9E0F-98FE6AB2A0F7}"/>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A5108811-509D-407D-ABD4-98439F3EA8B5}"/>
              </a:ext>
            </a:extLst>
          </p:cNvPr>
          <p:cNvSpPr>
            <a:spLocks noGrp="1"/>
          </p:cNvSpPr>
          <p:nvPr>
            <p:ph type="sldNum" sz="quarter" idx="12"/>
          </p:nvPr>
        </p:nvSpPr>
        <p:spPr/>
        <p:txBody>
          <a:bodyPr/>
          <a:lstStyle/>
          <a:p>
            <a:fld id="{19214891-A90D-482A-B08A-59BEA405D4DE}" type="slidenum">
              <a:rPr lang="de-DE" smtClean="0"/>
              <a:pPr/>
              <a:t>25</a:t>
            </a:fld>
            <a:endParaRPr lang="de-DE" dirty="0"/>
          </a:p>
        </p:txBody>
      </p:sp>
      <p:graphicFrame>
        <p:nvGraphicFramePr>
          <p:cNvPr id="10" name="Tabelle 10">
            <a:extLst>
              <a:ext uri="{FF2B5EF4-FFF2-40B4-BE49-F238E27FC236}">
                <a16:creationId xmlns:a16="http://schemas.microsoft.com/office/drawing/2014/main" id="{C7906B35-2166-4AAD-8C26-5BB28A3959C1}"/>
              </a:ext>
            </a:extLst>
          </p:cNvPr>
          <p:cNvGraphicFramePr>
            <a:graphicFrameLocks noGrp="1"/>
          </p:cNvGraphicFramePr>
          <p:nvPr>
            <p:ph sz="quarter" idx="13"/>
            <p:extLst>
              <p:ext uri="{D42A27DB-BD31-4B8C-83A1-F6EECF244321}">
                <p14:modId xmlns:p14="http://schemas.microsoft.com/office/powerpoint/2010/main" val="1725977074"/>
              </p:ext>
            </p:extLst>
          </p:nvPr>
        </p:nvGraphicFramePr>
        <p:xfrm>
          <a:off x="360363" y="1200149"/>
          <a:ext cx="6294438" cy="1919820"/>
        </p:xfrm>
        <a:graphic>
          <a:graphicData uri="http://schemas.openxmlformats.org/drawingml/2006/table">
            <a:tbl>
              <a:tblPr firstRow="1" bandRow="1">
                <a:tableStyleId>{5B32A100-3803-4825-A6FE-B41A73F8B76F}</a:tableStyleId>
              </a:tblPr>
              <a:tblGrid>
                <a:gridCol w="2357437">
                  <a:extLst>
                    <a:ext uri="{9D8B030D-6E8A-4147-A177-3AD203B41FA5}">
                      <a16:colId xmlns:a16="http://schemas.microsoft.com/office/drawing/2014/main" val="2557196537"/>
                    </a:ext>
                  </a:extLst>
                </a:gridCol>
                <a:gridCol w="1862667">
                  <a:extLst>
                    <a:ext uri="{9D8B030D-6E8A-4147-A177-3AD203B41FA5}">
                      <a16:colId xmlns:a16="http://schemas.microsoft.com/office/drawing/2014/main" val="2654974884"/>
                    </a:ext>
                  </a:extLst>
                </a:gridCol>
                <a:gridCol w="2074334">
                  <a:extLst>
                    <a:ext uri="{9D8B030D-6E8A-4147-A177-3AD203B41FA5}">
                      <a16:colId xmlns:a16="http://schemas.microsoft.com/office/drawing/2014/main" val="644456131"/>
                    </a:ext>
                  </a:extLst>
                </a:gridCol>
              </a:tblGrid>
              <a:tr h="319970">
                <a:tc gridSpan="3">
                  <a:txBody>
                    <a:bodyPr/>
                    <a:lstStyle/>
                    <a:p>
                      <a:r>
                        <a:rPr lang="de-DE" sz="1100" dirty="0">
                          <a:solidFill>
                            <a:schemeClr val="bg1"/>
                          </a:solidFill>
                        </a:rPr>
                        <a:t>Anspruchsberechtigte Personalinstrument 1 – Betriebliche Zukunftsvorsorge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79034505"/>
                  </a:ext>
                </a:extLst>
              </a:tr>
              <a:tr h="319970">
                <a:tc>
                  <a:txBody>
                    <a:bodyPr/>
                    <a:lstStyle/>
                    <a:p>
                      <a:r>
                        <a:rPr lang="de-DE" sz="1050" b="1" dirty="0"/>
                        <a:t>Aufteilung gemäß Personaldaten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e-DE" sz="1050" b="1" dirty="0"/>
                        <a:t>Anzahl Berechtigte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de-DE" sz="1050" b="1" dirty="0"/>
                        <a:t>Monatliche Investition brutto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049728"/>
                  </a:ext>
                </a:extLst>
              </a:tr>
              <a:tr h="319970">
                <a:tc>
                  <a:txBody>
                    <a:bodyPr/>
                    <a:lstStyle/>
                    <a:p>
                      <a:r>
                        <a:rPr lang="de-DE" sz="1000" dirty="0"/>
                        <a:t>Mitarbeiteranzahl Stufe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80713"/>
                  </a:ext>
                </a:extLst>
              </a:tr>
              <a:tr h="319970">
                <a:tc>
                  <a:txBody>
                    <a:bodyPr/>
                    <a:lstStyle/>
                    <a:p>
                      <a:pPr marL="0" marR="0" lvl="0" indent="0" algn="l" defTabSz="685800" rtl="0" eaLnBrk="1" fontAlgn="auto" latinLnBrk="0" hangingPunct="1">
                        <a:lnSpc>
                          <a:spcPct val="105000"/>
                        </a:lnSpc>
                        <a:spcBef>
                          <a:spcPts val="600"/>
                        </a:spcBef>
                        <a:spcAft>
                          <a:spcPts val="0"/>
                        </a:spcAft>
                        <a:buClrTx/>
                        <a:buSzTx/>
                        <a:buFontTx/>
                        <a:buNone/>
                        <a:tabLst/>
                        <a:defRPr/>
                      </a:pPr>
                      <a:r>
                        <a:rPr kumimoji="0" lang="de-DE" sz="1000" b="0" i="0" u="none" strike="noStrike" kern="1200" cap="none" spc="0" normalizeH="0" baseline="0" noProof="0" dirty="0">
                          <a:ln>
                            <a:noFill/>
                          </a:ln>
                          <a:solidFill>
                            <a:srgbClr val="001957"/>
                          </a:solidFill>
                          <a:effectLst/>
                          <a:uLnTx/>
                          <a:uFillTx/>
                          <a:latin typeface="Arial"/>
                          <a:ea typeface="+mn-ea"/>
                          <a:cs typeface="+mn-cs"/>
                        </a:rPr>
                        <a:t>Mitarbeiteranzahl Stufe 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708428"/>
                  </a:ext>
                </a:extLst>
              </a:tr>
              <a:tr h="319970">
                <a:tc>
                  <a:txBody>
                    <a:bodyPr/>
                    <a:lstStyle/>
                    <a:p>
                      <a:pPr marL="0" marR="0" lvl="0" indent="0" algn="l" defTabSz="685800" rtl="0" eaLnBrk="1" fontAlgn="auto" latinLnBrk="0" hangingPunct="1">
                        <a:lnSpc>
                          <a:spcPct val="105000"/>
                        </a:lnSpc>
                        <a:spcBef>
                          <a:spcPts val="600"/>
                        </a:spcBef>
                        <a:spcAft>
                          <a:spcPts val="0"/>
                        </a:spcAft>
                        <a:buClrTx/>
                        <a:buSzTx/>
                        <a:buFontTx/>
                        <a:buNone/>
                        <a:tabLst/>
                        <a:defRPr/>
                      </a:pPr>
                      <a:r>
                        <a:rPr kumimoji="0" lang="de-DE" sz="1000" b="0" i="0" u="none" strike="noStrike" kern="1200" cap="none" spc="0" normalizeH="0" baseline="0" noProof="0" dirty="0">
                          <a:ln>
                            <a:noFill/>
                          </a:ln>
                          <a:solidFill>
                            <a:srgbClr val="001957"/>
                          </a:solidFill>
                          <a:effectLst/>
                          <a:uLnTx/>
                          <a:uFillTx/>
                          <a:latin typeface="Arial"/>
                          <a:ea typeface="+mn-ea"/>
                          <a:cs typeface="+mn-cs"/>
                        </a:rPr>
                        <a:t>Mitarbeiteranzahl Stufe 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332294"/>
                  </a:ext>
                </a:extLst>
              </a:tr>
              <a:tr h="319970">
                <a:tc>
                  <a:txBody>
                    <a:bodyPr/>
                    <a:lstStyle/>
                    <a:p>
                      <a:pPr marL="0" marR="0" lvl="0" indent="0" algn="l" defTabSz="685800" rtl="0" eaLnBrk="1" fontAlgn="auto" latinLnBrk="0" hangingPunct="1">
                        <a:lnSpc>
                          <a:spcPct val="105000"/>
                        </a:lnSpc>
                        <a:spcBef>
                          <a:spcPts val="600"/>
                        </a:spcBef>
                        <a:spcAft>
                          <a:spcPts val="0"/>
                        </a:spcAft>
                        <a:buClrTx/>
                        <a:buSzTx/>
                        <a:buFontTx/>
                        <a:buNone/>
                        <a:tabLst/>
                        <a:defRPr/>
                      </a:pPr>
                      <a:r>
                        <a:rPr kumimoji="0" lang="de-DE" sz="1000" b="0" i="0" u="none" strike="noStrike" kern="1200" cap="none" spc="0" normalizeH="0" baseline="0" noProof="0" dirty="0">
                          <a:ln>
                            <a:noFill/>
                          </a:ln>
                          <a:solidFill>
                            <a:srgbClr val="001957"/>
                          </a:solidFill>
                          <a:effectLst/>
                          <a:uLnTx/>
                          <a:uFillTx/>
                          <a:latin typeface="Arial"/>
                          <a:ea typeface="+mn-ea"/>
                          <a:cs typeface="+mn-cs"/>
                        </a:rPr>
                        <a:t>Mitarbeiteranzahl Stufe 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01383"/>
                  </a:ext>
                </a:extLst>
              </a:tr>
            </a:tbl>
          </a:graphicData>
        </a:graphic>
      </p:graphicFrame>
      <p:graphicFrame>
        <p:nvGraphicFramePr>
          <p:cNvPr id="11" name="Tabelle 10">
            <a:extLst>
              <a:ext uri="{FF2B5EF4-FFF2-40B4-BE49-F238E27FC236}">
                <a16:creationId xmlns:a16="http://schemas.microsoft.com/office/drawing/2014/main" id="{8A5C1D06-E959-45A3-A96F-8508839B0A48}"/>
              </a:ext>
            </a:extLst>
          </p:cNvPr>
          <p:cNvGraphicFramePr>
            <a:graphicFrameLocks/>
          </p:cNvGraphicFramePr>
          <p:nvPr>
            <p:extLst>
              <p:ext uri="{D42A27DB-BD31-4B8C-83A1-F6EECF244321}">
                <p14:modId xmlns:p14="http://schemas.microsoft.com/office/powerpoint/2010/main" val="3908461246"/>
              </p:ext>
            </p:extLst>
          </p:nvPr>
        </p:nvGraphicFramePr>
        <p:xfrm>
          <a:off x="358775" y="3121376"/>
          <a:ext cx="6296025" cy="639940"/>
        </p:xfrm>
        <a:graphic>
          <a:graphicData uri="http://schemas.openxmlformats.org/drawingml/2006/table">
            <a:tbl>
              <a:tblPr firstRow="1" bandRow="1">
                <a:tableStyleId>{5B32A100-3803-4825-A6FE-B41A73F8B76F}</a:tableStyleId>
              </a:tblPr>
              <a:tblGrid>
                <a:gridCol w="2358031">
                  <a:extLst>
                    <a:ext uri="{9D8B030D-6E8A-4147-A177-3AD203B41FA5}">
                      <a16:colId xmlns:a16="http://schemas.microsoft.com/office/drawing/2014/main" val="2557196537"/>
                    </a:ext>
                  </a:extLst>
                </a:gridCol>
                <a:gridCol w="1837563">
                  <a:extLst>
                    <a:ext uri="{9D8B030D-6E8A-4147-A177-3AD203B41FA5}">
                      <a16:colId xmlns:a16="http://schemas.microsoft.com/office/drawing/2014/main" val="2654974884"/>
                    </a:ext>
                  </a:extLst>
                </a:gridCol>
                <a:gridCol w="2100431">
                  <a:extLst>
                    <a:ext uri="{9D8B030D-6E8A-4147-A177-3AD203B41FA5}">
                      <a16:colId xmlns:a16="http://schemas.microsoft.com/office/drawing/2014/main" val="644456131"/>
                    </a:ext>
                  </a:extLst>
                </a:gridCol>
              </a:tblGrid>
              <a:tr h="319970">
                <a:tc gridSpan="3">
                  <a:txBody>
                    <a:bodyPr/>
                    <a:lstStyle/>
                    <a:p>
                      <a:r>
                        <a:rPr lang="de-DE" sz="1100" dirty="0">
                          <a:solidFill>
                            <a:schemeClr val="bg1"/>
                          </a:solidFill>
                        </a:rPr>
                        <a:t>Anspruchsberechtigte Personalinstrument 2 – Existenz sichern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79034505"/>
                  </a:ext>
                </a:extLst>
              </a:tr>
              <a:tr h="319970">
                <a:tc>
                  <a:txBody>
                    <a:bodyPr/>
                    <a:lstStyle/>
                    <a:p>
                      <a:r>
                        <a:rPr lang="de-DE" sz="1000" dirty="0"/>
                        <a:t>Mitarbeiteranzahl gesamt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de-DE"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80713"/>
                  </a:ext>
                </a:extLst>
              </a:tr>
            </a:tbl>
          </a:graphicData>
        </a:graphic>
      </p:graphicFrame>
      <p:graphicFrame>
        <p:nvGraphicFramePr>
          <p:cNvPr id="12" name="Tabelle 11">
            <a:extLst>
              <a:ext uri="{FF2B5EF4-FFF2-40B4-BE49-F238E27FC236}">
                <a16:creationId xmlns:a16="http://schemas.microsoft.com/office/drawing/2014/main" id="{6C47C963-39E3-451E-8A82-3018BEF13212}"/>
              </a:ext>
            </a:extLst>
          </p:cNvPr>
          <p:cNvGraphicFramePr>
            <a:graphicFrameLocks/>
          </p:cNvGraphicFramePr>
          <p:nvPr>
            <p:extLst>
              <p:ext uri="{D42A27DB-BD31-4B8C-83A1-F6EECF244321}">
                <p14:modId xmlns:p14="http://schemas.microsoft.com/office/powerpoint/2010/main" val="257754846"/>
              </p:ext>
            </p:extLst>
          </p:nvPr>
        </p:nvGraphicFramePr>
        <p:xfrm>
          <a:off x="360531" y="3761108"/>
          <a:ext cx="6294438" cy="959910"/>
        </p:xfrm>
        <a:graphic>
          <a:graphicData uri="http://schemas.openxmlformats.org/drawingml/2006/table">
            <a:tbl>
              <a:tblPr firstRow="1" bandRow="1">
                <a:tableStyleId>{5B32A100-3803-4825-A6FE-B41A73F8B76F}</a:tableStyleId>
              </a:tblPr>
              <a:tblGrid>
                <a:gridCol w="2357437">
                  <a:extLst>
                    <a:ext uri="{9D8B030D-6E8A-4147-A177-3AD203B41FA5}">
                      <a16:colId xmlns:a16="http://schemas.microsoft.com/office/drawing/2014/main" val="2557196537"/>
                    </a:ext>
                  </a:extLst>
                </a:gridCol>
                <a:gridCol w="1841333">
                  <a:extLst>
                    <a:ext uri="{9D8B030D-6E8A-4147-A177-3AD203B41FA5}">
                      <a16:colId xmlns:a16="http://schemas.microsoft.com/office/drawing/2014/main" val="2654974884"/>
                    </a:ext>
                  </a:extLst>
                </a:gridCol>
                <a:gridCol w="2095668">
                  <a:extLst>
                    <a:ext uri="{9D8B030D-6E8A-4147-A177-3AD203B41FA5}">
                      <a16:colId xmlns:a16="http://schemas.microsoft.com/office/drawing/2014/main" val="644456131"/>
                    </a:ext>
                  </a:extLst>
                </a:gridCol>
              </a:tblGrid>
              <a:tr h="319970">
                <a:tc gridSpan="3">
                  <a:txBody>
                    <a:bodyPr/>
                    <a:lstStyle/>
                    <a:p>
                      <a:r>
                        <a:rPr lang="de-DE" sz="1100" dirty="0">
                          <a:solidFill>
                            <a:schemeClr val="bg1"/>
                          </a:solidFill>
                        </a:rPr>
                        <a:t>Anspruchsberechtigte Personalinstrument 3 – Betriebliche Gesundheitsvorsorge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79034505"/>
                  </a:ext>
                </a:extLst>
              </a:tr>
              <a:tr h="319970">
                <a:tc>
                  <a:txBody>
                    <a:bodyPr/>
                    <a:lstStyle/>
                    <a:p>
                      <a:r>
                        <a:rPr lang="de-DE" sz="1000" dirty="0"/>
                        <a:t>Mitarbeiteranzahl Stufe I</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endParaRPr lang="de-DE" sz="1000" dirty="0"/>
                    </a:p>
                  </a:txBody>
                  <a:tcPr anchor="ctr">
                    <a:lnT w="12700" cap="flat" cmpd="sng" algn="ctr">
                      <a:noFill/>
                      <a:prstDash val="solid"/>
                      <a:round/>
                      <a:headEnd type="none" w="med" len="med"/>
                      <a:tailEnd type="none" w="med" len="med"/>
                    </a:lnT>
                  </a:tcPr>
                </a:tc>
                <a:tc>
                  <a:txBody>
                    <a:bodyPr/>
                    <a:lstStyle/>
                    <a:p>
                      <a:pPr algn="ctr"/>
                      <a:endParaRPr lang="de-DE" sz="10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585780713"/>
                  </a:ext>
                </a:extLst>
              </a:tr>
              <a:tr h="319970">
                <a:tc>
                  <a:txBody>
                    <a:bodyPr/>
                    <a:lstStyle/>
                    <a:p>
                      <a:pPr marL="0" marR="0" lvl="0" indent="0" algn="l" defTabSz="685800" rtl="0" eaLnBrk="1" fontAlgn="auto" latinLnBrk="0" hangingPunct="1">
                        <a:lnSpc>
                          <a:spcPct val="105000"/>
                        </a:lnSpc>
                        <a:spcBef>
                          <a:spcPts val="600"/>
                        </a:spcBef>
                        <a:spcAft>
                          <a:spcPts val="0"/>
                        </a:spcAft>
                        <a:buClrTx/>
                        <a:buSzTx/>
                        <a:buFontTx/>
                        <a:buNone/>
                        <a:tabLst/>
                        <a:defRPr/>
                      </a:pPr>
                      <a:r>
                        <a:rPr kumimoji="0" lang="de-DE" sz="1000" b="0" i="0" u="none" strike="noStrike" kern="1200" cap="none" spc="0" normalizeH="0" baseline="0" noProof="0" dirty="0">
                          <a:ln>
                            <a:noFill/>
                          </a:ln>
                          <a:solidFill>
                            <a:srgbClr val="001957"/>
                          </a:solidFill>
                          <a:effectLst/>
                          <a:uLnTx/>
                          <a:uFillTx/>
                          <a:latin typeface="Arial"/>
                          <a:ea typeface="+mn-ea"/>
                          <a:cs typeface="+mn-cs"/>
                        </a:rPr>
                        <a:t>Mitarbeiteranzahl Stufe II</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de-DE"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de-DE" sz="1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708428"/>
                  </a:ext>
                </a:extLst>
              </a:tr>
            </a:tbl>
          </a:graphicData>
        </a:graphic>
      </p:graphicFrame>
      <p:sp>
        <p:nvSpPr>
          <p:cNvPr id="13" name="Rechteck 12">
            <a:extLst>
              <a:ext uri="{FF2B5EF4-FFF2-40B4-BE49-F238E27FC236}">
                <a16:creationId xmlns:a16="http://schemas.microsoft.com/office/drawing/2014/main" id="{9611A04E-78B1-4826-A703-8B124B51C5E9}"/>
              </a:ext>
            </a:extLst>
          </p:cNvPr>
          <p:cNvSpPr/>
          <p:nvPr/>
        </p:nvSpPr>
        <p:spPr>
          <a:xfrm>
            <a:off x="373230" y="4842932"/>
            <a:ext cx="7663187" cy="39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0" rtlCol="0" anchor="b" anchorCtr="0"/>
          <a:lstStyle/>
          <a:p>
            <a:pPr marL="171450" indent="-171450" algn="l">
              <a:spcBef>
                <a:spcPts val="0"/>
              </a:spcBef>
              <a:buClr>
                <a:schemeClr val="tx1"/>
              </a:buClr>
              <a:buFont typeface="Arial" panose="020B0604020202020204" pitchFamily="34" charset="0"/>
              <a:buChar char="›"/>
            </a:pPr>
            <a:r>
              <a:rPr lang="de-DE" sz="800" dirty="0">
                <a:solidFill>
                  <a:schemeClr val="tx1"/>
                </a:solidFill>
              </a:rPr>
              <a:t>Teilzeitbeschäftigte, Azubi, Personen in Probezeit und/oder mit Zeitvertrag etc. wurden berücksichtigt.</a:t>
            </a:r>
          </a:p>
          <a:p>
            <a:pPr marL="171450" indent="-171450" algn="l">
              <a:spcBef>
                <a:spcPts val="0"/>
              </a:spcBef>
              <a:buClr>
                <a:schemeClr val="tx1"/>
              </a:buClr>
              <a:buFont typeface="Arial" panose="020B0604020202020204" pitchFamily="34" charset="0"/>
              <a:buChar char="›"/>
            </a:pPr>
            <a:r>
              <a:rPr lang="de-DE" sz="800" dirty="0">
                <a:solidFill>
                  <a:schemeClr val="tx1"/>
                </a:solidFill>
              </a:rPr>
              <a:t>Die Ansprüche sind für den jeweiligen Mitarbeiter erst nach Ablauf von 3 Jahren ab Zusage unverfallbar. </a:t>
            </a:r>
          </a:p>
          <a:p>
            <a:pPr marL="171450" indent="-171450" algn="l">
              <a:spcBef>
                <a:spcPts val="0"/>
              </a:spcBef>
              <a:buClr>
                <a:schemeClr val="tx1"/>
              </a:buClr>
              <a:buFont typeface="Arial" panose="020B0604020202020204" pitchFamily="34" charset="0"/>
              <a:buChar char="›"/>
            </a:pPr>
            <a:r>
              <a:rPr lang="de-DE" sz="800" dirty="0">
                <a:solidFill>
                  <a:schemeClr val="tx1"/>
                </a:solidFill>
              </a:rPr>
              <a:t>Also Ablauf Probezeit oder Zeitvertrag + 3 Jahre gesetzliche Unverfallbarkeit.</a:t>
            </a:r>
          </a:p>
        </p:txBody>
      </p:sp>
      <p:sp>
        <p:nvSpPr>
          <p:cNvPr id="24" name="Freihandform: Form 31">
            <a:extLst>
              <a:ext uri="{FF2B5EF4-FFF2-40B4-BE49-F238E27FC236}">
                <a16:creationId xmlns:a16="http://schemas.microsoft.com/office/drawing/2014/main" id="{D576A242-FD28-4FCA-A522-28E6E6788FC5}"/>
              </a:ext>
            </a:extLst>
          </p:cNvPr>
          <p:cNvSpPr>
            <a:spLocks noChangeAspect="1"/>
          </p:cNvSpPr>
          <p:nvPr/>
        </p:nvSpPr>
        <p:spPr>
          <a:xfrm>
            <a:off x="6861084" y="1487165"/>
            <a:ext cx="1084200" cy="936000"/>
          </a:xfrm>
          <a:custGeom>
            <a:avLst/>
            <a:gdLst>
              <a:gd name="connsiteX0" fmla="*/ 1049773 w 1400014"/>
              <a:gd name="connsiteY0" fmla="*/ 0 h 1209757"/>
              <a:gd name="connsiteX1" fmla="*/ 350241 w 1400014"/>
              <a:gd name="connsiteY1" fmla="*/ 0 h 1209757"/>
              <a:gd name="connsiteX2" fmla="*/ 0 w 1400014"/>
              <a:gd name="connsiteY2" fmla="*/ 605828 h 1209757"/>
              <a:gd name="connsiteX3" fmla="*/ 350241 w 1400014"/>
              <a:gd name="connsiteY3" fmla="*/ 1211655 h 1209757"/>
              <a:gd name="connsiteX4" fmla="*/ 1049773 w 1400014"/>
              <a:gd name="connsiteY4" fmla="*/ 1211655 h 1209757"/>
              <a:gd name="connsiteX5" fmla="*/ 1400015 w 1400014"/>
              <a:gd name="connsiteY5" fmla="*/ 605828 h 120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014" h="1209757">
                <a:moveTo>
                  <a:pt x="1049773" y="0"/>
                </a:moveTo>
                <a:lnTo>
                  <a:pt x="350241" y="0"/>
                </a:lnTo>
                <a:lnTo>
                  <a:pt x="0" y="605828"/>
                </a:lnTo>
                <a:lnTo>
                  <a:pt x="350241" y="1211655"/>
                </a:lnTo>
                <a:lnTo>
                  <a:pt x="1049773" y="1211655"/>
                </a:lnTo>
                <a:lnTo>
                  <a:pt x="1400015" y="605828"/>
                </a:lnTo>
                <a:close/>
              </a:path>
            </a:pathLst>
          </a:custGeom>
          <a:solidFill>
            <a:srgbClr val="F2C492"/>
          </a:solidFill>
          <a:ln w="4745" cap="flat">
            <a:noFill/>
            <a:prstDash val="solid"/>
            <a:miter/>
          </a:ln>
        </p:spPr>
        <p:txBody>
          <a:bodyPr rtlCol="0" anchor="ct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de-DE" sz="700" b="1" i="0" u="none" strike="noStrike" kern="0" cap="none" spc="0" normalizeH="0" baseline="0" noProof="0" dirty="0">
                <a:ln>
                  <a:noFill/>
                </a:ln>
                <a:solidFill>
                  <a:srgbClr val="00294D"/>
                </a:solidFill>
                <a:effectLst/>
                <a:uLnTx/>
                <a:uFillTx/>
                <a:latin typeface="Arial"/>
                <a:ea typeface="+mn-ea"/>
                <a:cs typeface="Arial" charset="0"/>
              </a:rPr>
              <a:t>Sicher in </a:t>
            </a:r>
            <a:br>
              <a:rPr kumimoji="0" lang="de-DE" sz="700" b="1" i="0" u="none" strike="noStrike" kern="0" cap="none" spc="0" normalizeH="0" baseline="0" noProof="0" dirty="0">
                <a:ln>
                  <a:noFill/>
                </a:ln>
                <a:solidFill>
                  <a:srgbClr val="00294D"/>
                </a:solidFill>
                <a:effectLst/>
                <a:uLnTx/>
                <a:uFillTx/>
                <a:latin typeface="Arial"/>
                <a:ea typeface="+mn-ea"/>
                <a:cs typeface="Arial" charset="0"/>
              </a:rPr>
            </a:br>
            <a:r>
              <a:rPr kumimoji="0" lang="de-DE" sz="700" b="1" i="0" u="none" strike="noStrike" kern="0" cap="none" spc="0" normalizeH="0" baseline="0" noProof="0" dirty="0">
                <a:ln>
                  <a:noFill/>
                </a:ln>
                <a:solidFill>
                  <a:srgbClr val="00294D"/>
                </a:solidFill>
                <a:effectLst/>
                <a:uLnTx/>
                <a:uFillTx/>
                <a:latin typeface="Arial"/>
                <a:ea typeface="+mn-ea"/>
                <a:cs typeface="Arial" charset="0"/>
              </a:rPr>
              <a:t>die Zukunft</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de-DE" sz="700" i="0" u="none" strike="noStrike" kern="0" cap="none" spc="0" normalizeH="0" baseline="0" noProof="0" dirty="0">
                <a:ln>
                  <a:noFill/>
                </a:ln>
                <a:solidFill>
                  <a:srgbClr val="00294D"/>
                </a:solidFill>
                <a:effectLst/>
                <a:uLnTx/>
                <a:uFillTx/>
                <a:latin typeface="Arial"/>
                <a:ea typeface="+mn-ea"/>
                <a:cs typeface="Arial" charset="0"/>
              </a:rPr>
              <a:t>Betriebliche Zukunftsvorsorge</a:t>
            </a:r>
          </a:p>
        </p:txBody>
      </p:sp>
      <p:sp>
        <p:nvSpPr>
          <p:cNvPr id="25" name="Rechteck 24">
            <a:extLst>
              <a:ext uri="{FF2B5EF4-FFF2-40B4-BE49-F238E27FC236}">
                <a16:creationId xmlns:a16="http://schemas.microsoft.com/office/drawing/2014/main" id="{E556DF31-2517-45D9-BB36-66801CFE0CCD}"/>
              </a:ext>
            </a:extLst>
          </p:cNvPr>
          <p:cNvSpPr/>
          <p:nvPr/>
        </p:nvSpPr>
        <p:spPr>
          <a:xfrm>
            <a:off x="6712527" y="0"/>
            <a:ext cx="2431473" cy="900546"/>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1200" dirty="0">
                <a:solidFill>
                  <a:srgbClr val="002060"/>
                </a:solidFill>
              </a:rPr>
              <a:t>Bitte zeigen Sie nur die Bausteine, für die sich Ihr Kunde entschieden hat, und löschen Sie die übrigen Waben.</a:t>
            </a:r>
          </a:p>
        </p:txBody>
      </p:sp>
      <p:pic>
        <p:nvPicPr>
          <p:cNvPr id="15" name="Grafik 14">
            <a:extLst>
              <a:ext uri="{FF2B5EF4-FFF2-40B4-BE49-F238E27FC236}">
                <a16:creationId xmlns:a16="http://schemas.microsoft.com/office/drawing/2014/main" id="{CE19226E-ADB1-418F-A4DF-CA7B1AF8BA0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8005231" y="2606417"/>
            <a:ext cx="1080741" cy="936000"/>
          </a:xfrm>
          <a:prstGeom prst="rect">
            <a:avLst/>
          </a:prstGeom>
        </p:spPr>
      </p:pic>
      <p:pic>
        <p:nvPicPr>
          <p:cNvPr id="16" name="Grafik 15">
            <a:extLst>
              <a:ext uri="{FF2B5EF4-FFF2-40B4-BE49-F238E27FC236}">
                <a16:creationId xmlns:a16="http://schemas.microsoft.com/office/drawing/2014/main" id="{6EED0E62-0A1E-46CA-94F7-4441CFDEF64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003834" y="3723680"/>
            <a:ext cx="1083534" cy="936000"/>
          </a:xfrm>
          <a:prstGeom prst="rect">
            <a:avLst/>
          </a:prstGeom>
        </p:spPr>
      </p:pic>
      <p:pic>
        <p:nvPicPr>
          <p:cNvPr id="18" name="Grafik 17" descr="Ein Bild, das Text, Visitenkarte enthält.&#10;&#10;Automatisch generierte Beschreibung">
            <a:extLst>
              <a:ext uri="{FF2B5EF4-FFF2-40B4-BE49-F238E27FC236}">
                <a16:creationId xmlns:a16="http://schemas.microsoft.com/office/drawing/2014/main" id="{2AF355C0-9FCF-48FF-9AD8-C10F83C014C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0914" y="3723680"/>
            <a:ext cx="1095331" cy="936000"/>
          </a:xfrm>
          <a:prstGeom prst="rect">
            <a:avLst/>
          </a:prstGeom>
        </p:spPr>
      </p:pic>
      <p:sp>
        <p:nvSpPr>
          <p:cNvPr id="19" name="Freihandform: Form 30">
            <a:extLst>
              <a:ext uri="{FF2B5EF4-FFF2-40B4-BE49-F238E27FC236}">
                <a16:creationId xmlns:a16="http://schemas.microsoft.com/office/drawing/2014/main" id="{A37AF99F-E161-4A99-B647-E6AFDFB24F8F}"/>
              </a:ext>
            </a:extLst>
          </p:cNvPr>
          <p:cNvSpPr>
            <a:spLocks noChangeAspect="1"/>
          </p:cNvSpPr>
          <p:nvPr/>
        </p:nvSpPr>
        <p:spPr>
          <a:xfrm>
            <a:off x="6861084" y="2606417"/>
            <a:ext cx="1084200" cy="936000"/>
          </a:xfrm>
          <a:custGeom>
            <a:avLst/>
            <a:gdLst>
              <a:gd name="connsiteX0" fmla="*/ 1049773 w 1400014"/>
              <a:gd name="connsiteY0" fmla="*/ 0 h 1209757"/>
              <a:gd name="connsiteX1" fmla="*/ 350241 w 1400014"/>
              <a:gd name="connsiteY1" fmla="*/ 0 h 1209757"/>
              <a:gd name="connsiteX2" fmla="*/ 0 w 1400014"/>
              <a:gd name="connsiteY2" fmla="*/ 605828 h 1209757"/>
              <a:gd name="connsiteX3" fmla="*/ 350241 w 1400014"/>
              <a:gd name="connsiteY3" fmla="*/ 1211655 h 1209757"/>
              <a:gd name="connsiteX4" fmla="*/ 1049773 w 1400014"/>
              <a:gd name="connsiteY4" fmla="*/ 1211655 h 1209757"/>
              <a:gd name="connsiteX5" fmla="*/ 1400015 w 1400014"/>
              <a:gd name="connsiteY5" fmla="*/ 605828 h 120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014" h="1209757">
                <a:moveTo>
                  <a:pt x="1049773" y="0"/>
                </a:moveTo>
                <a:lnTo>
                  <a:pt x="350241" y="0"/>
                </a:lnTo>
                <a:lnTo>
                  <a:pt x="0" y="605828"/>
                </a:lnTo>
                <a:lnTo>
                  <a:pt x="350241" y="1211655"/>
                </a:lnTo>
                <a:lnTo>
                  <a:pt x="1049773" y="1211655"/>
                </a:lnTo>
                <a:lnTo>
                  <a:pt x="1400015" y="605828"/>
                </a:lnTo>
                <a:close/>
              </a:path>
            </a:pathLst>
          </a:custGeom>
          <a:solidFill>
            <a:srgbClr val="FAEACA"/>
          </a:solidFill>
          <a:ln w="4745" cap="flat">
            <a:noFill/>
            <a:prstDash val="solid"/>
            <a:miter/>
          </a:ln>
        </p:spPr>
        <p:txBody>
          <a:bodyPr rtlCol="0" anchor="ctr"/>
          <a:lstStyle/>
          <a:p>
            <a:pPr marL="0" marR="0" lvl="0" indent="0" algn="ctr" defTabSz="914400" eaLnBrk="1" fontAlgn="base" latinLnBrk="0" hangingPunct="1">
              <a:lnSpc>
                <a:spcPct val="100000"/>
              </a:lnSpc>
              <a:spcBef>
                <a:spcPct val="0"/>
              </a:spcBef>
              <a:spcAft>
                <a:spcPts val="600"/>
              </a:spcAft>
              <a:buClrTx/>
              <a:buSzTx/>
              <a:buFontTx/>
              <a:buNone/>
              <a:tabLst/>
              <a:defRPr/>
            </a:pPr>
            <a:r>
              <a:rPr kumimoji="0" lang="de-DE" sz="700" b="1" i="0" u="none" strike="noStrike" kern="0" cap="none" spc="0" normalizeH="0" baseline="0" noProof="0" dirty="0">
                <a:ln>
                  <a:noFill/>
                </a:ln>
                <a:solidFill>
                  <a:srgbClr val="00294D"/>
                </a:solidFill>
                <a:effectLst/>
                <a:uLnTx/>
                <a:uFillTx/>
                <a:latin typeface="Arial"/>
                <a:cs typeface="Arial" charset="0"/>
              </a:rPr>
              <a:t>Gesund bleiben</a:t>
            </a:r>
          </a:p>
          <a:p>
            <a:pPr marL="0" marR="0" lvl="0" indent="0" algn="ctr" defTabSz="914400" eaLnBrk="1" fontAlgn="base" latinLnBrk="0" hangingPunct="1">
              <a:lnSpc>
                <a:spcPct val="100000"/>
              </a:lnSpc>
              <a:spcBef>
                <a:spcPct val="0"/>
              </a:spcBef>
              <a:spcAft>
                <a:spcPts val="600"/>
              </a:spcAft>
              <a:buClrTx/>
              <a:buSzTx/>
              <a:buFontTx/>
              <a:buNone/>
              <a:tabLst/>
              <a:defRPr/>
            </a:pPr>
            <a:r>
              <a:rPr kumimoji="0" lang="de-DE" sz="700" b="0" i="0" u="none" strike="noStrike" kern="0" cap="none" spc="0" normalizeH="0" baseline="0" noProof="0" dirty="0">
                <a:ln>
                  <a:noFill/>
                </a:ln>
                <a:solidFill>
                  <a:srgbClr val="00294D"/>
                </a:solidFill>
                <a:effectLst/>
                <a:uLnTx/>
                <a:uFillTx/>
                <a:latin typeface="Arial"/>
                <a:cs typeface="Arial" charset="0"/>
              </a:rPr>
              <a:t>Betriebliche</a:t>
            </a:r>
            <a:br>
              <a:rPr kumimoji="0" lang="de-DE" sz="700" b="0" i="0" u="none" strike="noStrike" kern="0" cap="none" spc="0" normalizeH="0" baseline="0" noProof="0" dirty="0">
                <a:ln>
                  <a:noFill/>
                </a:ln>
                <a:solidFill>
                  <a:srgbClr val="00294D"/>
                </a:solidFill>
                <a:effectLst/>
                <a:uLnTx/>
                <a:uFillTx/>
                <a:latin typeface="Arial"/>
                <a:cs typeface="Arial" charset="0"/>
              </a:rPr>
            </a:br>
            <a:r>
              <a:rPr kumimoji="0" lang="de-DE" sz="700" b="0" i="0" u="none" strike="noStrike" kern="0" cap="none" spc="0" normalizeH="0" baseline="0" noProof="0" dirty="0">
                <a:ln>
                  <a:noFill/>
                </a:ln>
                <a:solidFill>
                  <a:srgbClr val="00294D"/>
                </a:solidFill>
                <a:effectLst/>
                <a:uLnTx/>
                <a:uFillTx/>
                <a:latin typeface="Arial"/>
                <a:cs typeface="Arial" charset="0"/>
              </a:rPr>
              <a:t>Gesundheitsvorsorge</a:t>
            </a:r>
          </a:p>
        </p:txBody>
      </p:sp>
      <p:sp>
        <p:nvSpPr>
          <p:cNvPr id="23" name="Freihandform: Form 33">
            <a:extLst>
              <a:ext uri="{FF2B5EF4-FFF2-40B4-BE49-F238E27FC236}">
                <a16:creationId xmlns:a16="http://schemas.microsoft.com/office/drawing/2014/main" id="{8CCC3B91-A687-4AAE-9DB9-F1D55A992482}"/>
              </a:ext>
            </a:extLst>
          </p:cNvPr>
          <p:cNvSpPr>
            <a:spLocks noChangeAspect="1"/>
          </p:cNvSpPr>
          <p:nvPr/>
        </p:nvSpPr>
        <p:spPr>
          <a:xfrm>
            <a:off x="8003834" y="1487165"/>
            <a:ext cx="1084199" cy="936000"/>
          </a:xfrm>
          <a:custGeom>
            <a:avLst/>
            <a:gdLst>
              <a:gd name="connsiteX0" fmla="*/ 1049773 w 1400014"/>
              <a:gd name="connsiteY0" fmla="*/ 0 h 1209757"/>
              <a:gd name="connsiteX1" fmla="*/ 350241 w 1400014"/>
              <a:gd name="connsiteY1" fmla="*/ 0 h 1209757"/>
              <a:gd name="connsiteX2" fmla="*/ 0 w 1400014"/>
              <a:gd name="connsiteY2" fmla="*/ 605828 h 1209757"/>
              <a:gd name="connsiteX3" fmla="*/ 350241 w 1400014"/>
              <a:gd name="connsiteY3" fmla="*/ 1211655 h 1209757"/>
              <a:gd name="connsiteX4" fmla="*/ 1049773 w 1400014"/>
              <a:gd name="connsiteY4" fmla="*/ 1211655 h 1209757"/>
              <a:gd name="connsiteX5" fmla="*/ 1400015 w 1400014"/>
              <a:gd name="connsiteY5" fmla="*/ 605828 h 120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014" h="1209757">
                <a:moveTo>
                  <a:pt x="1049773" y="0"/>
                </a:moveTo>
                <a:lnTo>
                  <a:pt x="350241" y="0"/>
                </a:lnTo>
                <a:lnTo>
                  <a:pt x="0" y="605828"/>
                </a:lnTo>
                <a:lnTo>
                  <a:pt x="350241" y="1211655"/>
                </a:lnTo>
                <a:lnTo>
                  <a:pt x="1049773" y="1211655"/>
                </a:lnTo>
                <a:lnTo>
                  <a:pt x="1400015" y="605828"/>
                </a:lnTo>
                <a:close/>
              </a:path>
            </a:pathLst>
          </a:custGeom>
          <a:solidFill>
            <a:srgbClr val="CEE6C1"/>
          </a:solidFill>
          <a:ln w="4745" cap="flat">
            <a:noFill/>
            <a:prstDash val="solid"/>
            <a:miter/>
          </a:ln>
        </p:spPr>
        <p:txBody>
          <a:bodyPr tIns="46800" rtlCol="0" anchor="ctr" anchorCtr="0"/>
          <a:lstStyle/>
          <a:p>
            <a:pPr algn="ctr" eaLnBrk="0" fontAlgn="base" hangingPunct="0">
              <a:spcBef>
                <a:spcPct val="0"/>
              </a:spcBef>
              <a:spcAft>
                <a:spcPts val="600"/>
              </a:spcAft>
              <a:defRPr/>
            </a:pPr>
            <a:r>
              <a:rPr lang="de-DE" sz="700" b="1" kern="0" dirty="0">
                <a:solidFill>
                  <a:srgbClr val="00294D"/>
                </a:solidFill>
                <a:latin typeface="Arial"/>
                <a:cs typeface="Arial" charset="0"/>
              </a:rPr>
              <a:t>Existenz/</a:t>
            </a:r>
            <a:br>
              <a:rPr lang="de-DE" sz="700" b="1" kern="0" dirty="0">
                <a:solidFill>
                  <a:srgbClr val="00294D"/>
                </a:solidFill>
                <a:latin typeface="Arial"/>
                <a:cs typeface="Arial" charset="0"/>
              </a:rPr>
            </a:br>
            <a:r>
              <a:rPr lang="de-DE" sz="700" b="1" kern="0" dirty="0">
                <a:solidFill>
                  <a:srgbClr val="00294D"/>
                </a:solidFill>
                <a:latin typeface="Arial"/>
                <a:cs typeface="Arial" charset="0"/>
              </a:rPr>
              <a:t>Einkommen sichern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de-DE" altLang="de-DE" sz="700" i="0" u="none" strike="noStrike" kern="0" cap="none" spc="0" normalizeH="0" baseline="0" noProof="0" dirty="0">
                <a:ln>
                  <a:noFill/>
                </a:ln>
                <a:solidFill>
                  <a:srgbClr val="00294D"/>
                </a:solidFill>
                <a:effectLst/>
                <a:uLnTx/>
                <a:uFillTx/>
                <a:latin typeface="Arial"/>
                <a:ea typeface="Calibri" panose="020F0502020204030204" pitchFamily="34" charset="0"/>
                <a:cs typeface="Arial" charset="0"/>
              </a:rPr>
              <a:t>Betriebliche Invaliditäts-</a:t>
            </a:r>
            <a:br>
              <a:rPr kumimoji="0" lang="de-DE" altLang="de-DE" sz="700" i="0" u="none" strike="noStrike" kern="0" cap="none" spc="0" normalizeH="0" baseline="0" noProof="0" dirty="0">
                <a:ln>
                  <a:noFill/>
                </a:ln>
                <a:solidFill>
                  <a:srgbClr val="00294D"/>
                </a:solidFill>
                <a:effectLst/>
                <a:uLnTx/>
                <a:uFillTx/>
                <a:latin typeface="Arial"/>
                <a:ea typeface="Calibri" panose="020F0502020204030204" pitchFamily="34" charset="0"/>
                <a:cs typeface="Arial" charset="0"/>
              </a:rPr>
            </a:br>
            <a:r>
              <a:rPr kumimoji="0" lang="de-DE" altLang="de-DE" sz="700" i="0" u="none" strike="noStrike" kern="0" cap="none" spc="0" normalizeH="0" baseline="0" noProof="0" dirty="0">
                <a:ln>
                  <a:noFill/>
                </a:ln>
                <a:solidFill>
                  <a:srgbClr val="00294D"/>
                </a:solidFill>
                <a:effectLst/>
                <a:uLnTx/>
                <a:uFillTx/>
                <a:latin typeface="Arial"/>
                <a:ea typeface="Calibri" panose="020F0502020204030204" pitchFamily="34" charset="0"/>
                <a:cs typeface="Arial" charset="0"/>
              </a:rPr>
              <a:t>vorsorge</a:t>
            </a:r>
          </a:p>
        </p:txBody>
      </p:sp>
    </p:spTree>
    <p:extLst>
      <p:ext uri="{BB962C8B-B14F-4D97-AF65-F5344CB8AC3E}">
        <p14:creationId xmlns:p14="http://schemas.microsoft.com/office/powerpoint/2010/main" val="5971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EE2F1-6911-454D-9D08-DCC23E6D1761}"/>
              </a:ext>
            </a:extLst>
          </p:cNvPr>
          <p:cNvSpPr>
            <a:spLocks noGrp="1"/>
          </p:cNvSpPr>
          <p:nvPr>
            <p:ph type="title"/>
          </p:nvPr>
        </p:nvSpPr>
        <p:spPr/>
        <p:txBody>
          <a:bodyPr/>
          <a:lstStyle/>
          <a:p>
            <a:r>
              <a:rPr lang="de-DE" dirty="0">
                <a:solidFill>
                  <a:schemeClr val="tx1"/>
                </a:solidFill>
              </a:rPr>
              <a:t>Ihr Versorgungsbaustein </a:t>
            </a:r>
            <a:r>
              <a:rPr lang="de-DE" dirty="0"/>
              <a:t>Zukunftsvorsorge</a:t>
            </a:r>
            <a:br>
              <a:rPr lang="de-DE" dirty="0"/>
            </a:br>
            <a:r>
              <a:rPr lang="de-DE" dirty="0">
                <a:solidFill>
                  <a:srgbClr val="FF8213"/>
                </a:solidFill>
              </a:rPr>
              <a:t>Attraktive Förderung der Zukunftssicherung Ihrer Mitarbeiter</a:t>
            </a:r>
            <a:endParaRPr lang="de-DE" dirty="0"/>
          </a:p>
        </p:txBody>
      </p:sp>
      <p:sp>
        <p:nvSpPr>
          <p:cNvPr id="3" name="Datumsplatzhalter 2">
            <a:extLst>
              <a:ext uri="{FF2B5EF4-FFF2-40B4-BE49-F238E27FC236}">
                <a16:creationId xmlns:a16="http://schemas.microsoft.com/office/drawing/2014/main" id="{958D61E7-980F-4B95-8150-3E3142D7E26C}"/>
              </a:ext>
            </a:extLst>
          </p:cNvPr>
          <p:cNvSpPr>
            <a:spLocks noGrp="1"/>
          </p:cNvSpPr>
          <p:nvPr>
            <p:ph type="dt" sz="half" idx="10"/>
          </p:nvPr>
        </p:nvSpPr>
        <p:spPr/>
        <p:txBody>
          <a:bodyPr/>
          <a:lstStyle/>
          <a:p>
            <a:fld id="{101C17CB-C5CF-4DA4-8277-28D3E927E504}" type="datetime1">
              <a:rPr lang="de-DE" smtClean="0"/>
              <a:t>30.08.22</a:t>
            </a:fld>
            <a:endParaRPr lang="de-DE" dirty="0"/>
          </a:p>
        </p:txBody>
      </p:sp>
      <p:sp>
        <p:nvSpPr>
          <p:cNvPr id="4" name="Fußzeilenplatzhalter 3">
            <a:extLst>
              <a:ext uri="{FF2B5EF4-FFF2-40B4-BE49-F238E27FC236}">
                <a16:creationId xmlns:a16="http://schemas.microsoft.com/office/drawing/2014/main" id="{481C0849-F49F-4DE1-9166-44D865586AD9}"/>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AAD24E72-4549-4707-8091-DC493ED2DDEC}"/>
              </a:ext>
            </a:extLst>
          </p:cNvPr>
          <p:cNvSpPr>
            <a:spLocks noGrp="1"/>
          </p:cNvSpPr>
          <p:nvPr>
            <p:ph type="sldNum" sz="quarter" idx="12"/>
          </p:nvPr>
        </p:nvSpPr>
        <p:spPr/>
        <p:txBody>
          <a:bodyPr/>
          <a:lstStyle/>
          <a:p>
            <a:fld id="{19214891-A90D-482A-B08A-59BEA405D4DE}" type="slidenum">
              <a:rPr lang="de-DE" smtClean="0"/>
              <a:pPr/>
              <a:t>26</a:t>
            </a:fld>
            <a:endParaRPr lang="de-DE" dirty="0"/>
          </a:p>
        </p:txBody>
      </p:sp>
      <p:graphicFrame>
        <p:nvGraphicFramePr>
          <p:cNvPr id="12" name="Tabelle 12">
            <a:extLst>
              <a:ext uri="{FF2B5EF4-FFF2-40B4-BE49-F238E27FC236}">
                <a16:creationId xmlns:a16="http://schemas.microsoft.com/office/drawing/2014/main" id="{628F2C94-FB2D-4498-82D0-5533AD7DE292}"/>
              </a:ext>
            </a:extLst>
          </p:cNvPr>
          <p:cNvGraphicFramePr>
            <a:graphicFrameLocks noGrp="1"/>
          </p:cNvGraphicFramePr>
          <p:nvPr>
            <p:extLst>
              <p:ext uri="{D42A27DB-BD31-4B8C-83A1-F6EECF244321}">
                <p14:modId xmlns:p14="http://schemas.microsoft.com/office/powerpoint/2010/main" val="1997363629"/>
              </p:ext>
            </p:extLst>
          </p:nvPr>
        </p:nvGraphicFramePr>
        <p:xfrm>
          <a:off x="639233" y="1985434"/>
          <a:ext cx="6096000" cy="2414502"/>
        </p:xfrm>
        <a:graphic>
          <a:graphicData uri="http://schemas.openxmlformats.org/drawingml/2006/table">
            <a:tbl>
              <a:tblPr firstRow="1" bandRow="1">
                <a:tableStyleId>{5B32A100-3803-4825-A6FE-B41A73F8B76F}</a:tableStyleId>
              </a:tblPr>
              <a:tblGrid>
                <a:gridCol w="2502688">
                  <a:extLst>
                    <a:ext uri="{9D8B030D-6E8A-4147-A177-3AD203B41FA5}">
                      <a16:colId xmlns:a16="http://schemas.microsoft.com/office/drawing/2014/main" val="2875680411"/>
                    </a:ext>
                  </a:extLst>
                </a:gridCol>
                <a:gridCol w="1807535">
                  <a:extLst>
                    <a:ext uri="{9D8B030D-6E8A-4147-A177-3AD203B41FA5}">
                      <a16:colId xmlns:a16="http://schemas.microsoft.com/office/drawing/2014/main" val="4262576385"/>
                    </a:ext>
                  </a:extLst>
                </a:gridCol>
                <a:gridCol w="1785777">
                  <a:extLst>
                    <a:ext uri="{9D8B030D-6E8A-4147-A177-3AD203B41FA5}">
                      <a16:colId xmlns:a16="http://schemas.microsoft.com/office/drawing/2014/main" val="2905652462"/>
                    </a:ext>
                  </a:extLst>
                </a:gridCol>
              </a:tblGrid>
              <a:tr h="370840">
                <a:tc>
                  <a:txBody>
                    <a:bodyPr/>
                    <a:lstStyle/>
                    <a:p>
                      <a:pPr algn="l"/>
                      <a:r>
                        <a:rPr lang="de-DE" dirty="0"/>
                        <a:t>Betrachtung </a:t>
                      </a:r>
                      <a:br>
                        <a:rPr lang="de-DE" dirty="0"/>
                      </a:br>
                      <a:r>
                        <a:rPr lang="de-DE" dirty="0"/>
                        <a:t>Arbeitgeber</a:t>
                      </a:r>
                    </a:p>
                  </a:txBody>
                  <a:tcPr anchor="ctr"/>
                </a:tc>
                <a:tc>
                  <a:txBody>
                    <a:bodyPr/>
                    <a:lstStyle/>
                    <a:p>
                      <a:pPr algn="ctr"/>
                      <a:r>
                        <a:rPr lang="de-DE" dirty="0"/>
                        <a:t>private Vorsorge </a:t>
                      </a:r>
                      <a:br>
                        <a:rPr lang="de-DE" dirty="0"/>
                      </a:br>
                      <a:r>
                        <a:rPr lang="de-DE" dirty="0"/>
                        <a:t>über Lohn/Gehalt</a:t>
                      </a:r>
                    </a:p>
                  </a:txBody>
                  <a:tcPr anchor="ctr"/>
                </a:tc>
                <a:tc>
                  <a:txBody>
                    <a:bodyPr/>
                    <a:lstStyle/>
                    <a:p>
                      <a:pPr algn="ctr"/>
                      <a:r>
                        <a:rPr lang="de-DE" dirty="0"/>
                        <a:t>betriebliches </a:t>
                      </a:r>
                      <a:br>
                        <a:rPr lang="de-DE" dirty="0"/>
                      </a:br>
                      <a:r>
                        <a:rPr lang="de-DE" dirty="0"/>
                        <a:t>Personalinstrument</a:t>
                      </a:r>
                    </a:p>
                  </a:txBody>
                  <a:tcPr anchor="ctr"/>
                </a:tc>
                <a:extLst>
                  <a:ext uri="{0D108BD9-81ED-4DB2-BD59-A6C34878D82A}">
                    <a16:rowId xmlns:a16="http://schemas.microsoft.com/office/drawing/2014/main" val="1937205751"/>
                  </a:ext>
                </a:extLst>
              </a:tr>
              <a:tr h="367516">
                <a:tc>
                  <a:txBody>
                    <a:bodyPr/>
                    <a:lstStyle/>
                    <a:p>
                      <a:pPr marL="0" indent="0">
                        <a:buFont typeface="Wingdings" pitchFamily="2" charset="2"/>
                        <a:buNone/>
                      </a:pPr>
                      <a:r>
                        <a:rPr lang="de-DE" b="0" i="0" dirty="0">
                          <a:latin typeface="Avenir Light" panose="020B0402020203020204" pitchFamily="34" charset="77"/>
                        </a:rPr>
                        <a:t>Bruttovergütung</a:t>
                      </a:r>
                    </a:p>
                  </a:txBody>
                  <a:tcPr anchor="ctr"/>
                </a:tc>
                <a:tc>
                  <a:txBody>
                    <a:bodyPr/>
                    <a:lstStyle/>
                    <a:p>
                      <a:pPr algn="r">
                        <a:tabLst>
                          <a:tab pos="1793875" algn="l"/>
                        </a:tabLst>
                      </a:pPr>
                      <a:r>
                        <a:rPr lang="de-DE" b="0" i="0" dirty="0">
                          <a:latin typeface="Avenir Light" panose="020B0402020203020204" pitchFamily="34" charset="77"/>
                        </a:rPr>
                        <a:t>125 EUR</a:t>
                      </a:r>
                    </a:p>
                  </a:txBody>
                  <a:tcPr marR="684000" anchor="ctr"/>
                </a:tc>
                <a:tc>
                  <a:txBody>
                    <a:bodyPr/>
                    <a:lstStyle/>
                    <a:p>
                      <a:pPr marL="355600" indent="0" algn="r">
                        <a:tabLst>
                          <a:tab pos="898525" algn="l"/>
                        </a:tabLst>
                      </a:pPr>
                      <a:r>
                        <a:rPr lang="de-DE" b="0" i="0" dirty="0">
                          <a:latin typeface="Avenir Light" panose="020B0402020203020204" pitchFamily="34" charset="77"/>
                        </a:rPr>
                        <a:t>125 EUR</a:t>
                      </a:r>
                    </a:p>
                  </a:txBody>
                  <a:tcPr marR="612000" anchor="ctr"/>
                </a:tc>
                <a:extLst>
                  <a:ext uri="{0D108BD9-81ED-4DB2-BD59-A6C34878D82A}">
                    <a16:rowId xmlns:a16="http://schemas.microsoft.com/office/drawing/2014/main" val="3142379897"/>
                  </a:ext>
                </a:extLst>
              </a:tr>
              <a:tr h="370840">
                <a:tc>
                  <a:txBody>
                    <a:bodyPr/>
                    <a:lstStyle/>
                    <a:p>
                      <a:pPr marL="0" indent="0">
                        <a:buFont typeface="Wingdings" pitchFamily="2" charset="2"/>
                        <a:buNone/>
                      </a:pPr>
                      <a:r>
                        <a:rPr lang="de-DE" b="0" i="0" dirty="0">
                          <a:latin typeface="Avenir Light" panose="020B0402020203020204" pitchFamily="34" charset="77"/>
                        </a:rPr>
                        <a:t>steuerfreie Einbringung </a:t>
                      </a:r>
                    </a:p>
                  </a:txBody>
                  <a:tcPr anchor="ctr"/>
                </a:tc>
                <a:tc>
                  <a:txBody>
                    <a:bodyPr/>
                    <a:lstStyle/>
                    <a:p>
                      <a:pPr algn="r"/>
                      <a:r>
                        <a:rPr lang="de-DE" b="0" i="0" dirty="0">
                          <a:latin typeface="Avenir Light" panose="020B0402020203020204" pitchFamily="34" charset="77"/>
                        </a:rPr>
                        <a:t>    0 EUR</a:t>
                      </a:r>
                    </a:p>
                  </a:txBody>
                  <a:tcPr marR="684000" anchor="ctr"/>
                </a:tc>
                <a:tc>
                  <a:txBody>
                    <a:bodyPr/>
                    <a:lstStyle/>
                    <a:p>
                      <a:pPr algn="r"/>
                      <a:r>
                        <a:rPr lang="de-DE" b="0" i="0" dirty="0">
                          <a:latin typeface="Avenir Light" panose="020B0402020203020204" pitchFamily="34" charset="77"/>
                        </a:rPr>
                        <a:t>    ca. 30 EUR</a:t>
                      </a:r>
                    </a:p>
                  </a:txBody>
                  <a:tcPr marR="612000" anchor="ctr"/>
                </a:tc>
                <a:extLst>
                  <a:ext uri="{0D108BD9-81ED-4DB2-BD59-A6C34878D82A}">
                    <a16:rowId xmlns:a16="http://schemas.microsoft.com/office/drawing/2014/main" val="3611207763"/>
                  </a:ext>
                </a:extLst>
              </a:tr>
              <a:tr h="370840">
                <a:tc>
                  <a:txBody>
                    <a:bodyPr/>
                    <a:lstStyle/>
                    <a:p>
                      <a:pPr marL="0" indent="0">
                        <a:buFont typeface="Wingdings" pitchFamily="2" charset="2"/>
                        <a:buNone/>
                      </a:pPr>
                      <a:r>
                        <a:rPr lang="de-DE" b="0" i="0" dirty="0">
                          <a:latin typeface="Avenir Light" panose="020B0402020203020204" pitchFamily="34" charset="77"/>
                        </a:rPr>
                        <a:t>sozialversicherungsfreie Einbringung</a:t>
                      </a:r>
                    </a:p>
                  </a:txBody>
                  <a:tcPr anchor="ctr"/>
                </a:tc>
                <a:tc>
                  <a:txBody>
                    <a:bodyPr/>
                    <a:lstStyle/>
                    <a:p>
                      <a:pPr algn="r"/>
                      <a:r>
                        <a:rPr lang="de-DE" b="0" i="0" dirty="0">
                          <a:latin typeface="Avenir Light" panose="020B0402020203020204" pitchFamily="34" charset="77"/>
                        </a:rPr>
                        <a:t> 0 EUR</a:t>
                      </a:r>
                    </a:p>
                  </a:txBody>
                  <a:tcPr marR="684000" anchor="ctr"/>
                </a:tc>
                <a:tc>
                  <a:txBody>
                    <a:bodyPr/>
                    <a:lstStyle/>
                    <a:p>
                      <a:pPr algn="r"/>
                      <a:r>
                        <a:rPr lang="de-DE" b="0" i="0" dirty="0">
                          <a:latin typeface="Avenir Light" panose="020B0402020203020204" pitchFamily="34" charset="77"/>
                        </a:rPr>
                        <a:t> ca. 20 EUR</a:t>
                      </a:r>
                    </a:p>
                  </a:txBody>
                  <a:tcPr marR="612000" anchor="ctr"/>
                </a:tc>
                <a:extLst>
                  <a:ext uri="{0D108BD9-81ED-4DB2-BD59-A6C34878D82A}">
                    <a16:rowId xmlns:a16="http://schemas.microsoft.com/office/drawing/2014/main" val="2492187503"/>
                  </a:ext>
                </a:extLst>
              </a:tr>
              <a:tr h="370840">
                <a:tc>
                  <a:txBody>
                    <a:bodyPr/>
                    <a:lstStyle/>
                    <a:p>
                      <a:pPr marL="0" indent="0">
                        <a:buFont typeface="Wingdings" pitchFamily="2" charset="2"/>
                        <a:buNone/>
                      </a:pPr>
                      <a:r>
                        <a:rPr lang="de-DE" b="0" i="0" dirty="0">
                          <a:latin typeface="Avenir Light" panose="020B0402020203020204" pitchFamily="34" charset="77"/>
                        </a:rPr>
                        <a:t>neutraler AG-Zuschuss</a:t>
                      </a:r>
                    </a:p>
                  </a:txBody>
                  <a:tcPr anchor="ctr"/>
                </a:tc>
                <a:tc>
                  <a:txBody>
                    <a:bodyPr/>
                    <a:lstStyle/>
                    <a:p>
                      <a:pPr algn="r"/>
                      <a:r>
                        <a:rPr lang="de-DE" b="0" i="0" dirty="0">
                          <a:latin typeface="Avenir Light" panose="020B0402020203020204" pitchFamily="34" charset="77"/>
                        </a:rPr>
                        <a:t> 0 EUR</a:t>
                      </a:r>
                    </a:p>
                  </a:txBody>
                  <a:tcPr marR="684000" anchor="ctr"/>
                </a:tc>
                <a:tc>
                  <a:txBody>
                    <a:bodyPr/>
                    <a:lstStyle/>
                    <a:p>
                      <a:pPr algn="r"/>
                      <a:r>
                        <a:rPr lang="de-DE" b="0" i="0" dirty="0">
                          <a:latin typeface="Avenir Light" panose="020B0402020203020204" pitchFamily="34" charset="77"/>
                        </a:rPr>
                        <a:t> 25 EUR</a:t>
                      </a:r>
                    </a:p>
                  </a:txBody>
                  <a:tcPr marR="612000" anchor="ctr"/>
                </a:tc>
                <a:extLst>
                  <a:ext uri="{0D108BD9-81ED-4DB2-BD59-A6C34878D82A}">
                    <a16:rowId xmlns:a16="http://schemas.microsoft.com/office/drawing/2014/main" val="3485772591"/>
                  </a:ext>
                </a:extLst>
              </a:tr>
              <a:tr h="370840">
                <a:tc>
                  <a:txBody>
                    <a:bodyPr/>
                    <a:lstStyle/>
                    <a:p>
                      <a:pPr marL="0" indent="0">
                        <a:buFont typeface="Wingdings" pitchFamily="2" charset="2"/>
                        <a:buNone/>
                      </a:pPr>
                      <a:r>
                        <a:rPr lang="de-DE" b="0" i="0" dirty="0">
                          <a:latin typeface="Avenir Light" panose="020B0402020203020204" pitchFamily="34" charset="77"/>
                        </a:rPr>
                        <a:t>mögliche Vorsorge-Anlage</a:t>
                      </a:r>
                    </a:p>
                  </a:txBody>
                  <a:tcPr anchor="ctr"/>
                </a:tc>
                <a:tc>
                  <a:txBody>
                    <a:bodyPr/>
                    <a:lstStyle/>
                    <a:p>
                      <a:pPr algn="r"/>
                      <a:r>
                        <a:rPr lang="de-DE" b="0" i="0" dirty="0">
                          <a:latin typeface="Avenir Light" panose="020B0402020203020204" pitchFamily="34" charset="77"/>
                        </a:rPr>
                        <a:t> 50 EUR</a:t>
                      </a:r>
                    </a:p>
                  </a:txBody>
                  <a:tcPr marR="684000" anchor="ctr"/>
                </a:tc>
                <a:tc>
                  <a:txBody>
                    <a:bodyPr/>
                    <a:lstStyle/>
                    <a:p>
                      <a:pPr algn="r"/>
                      <a:r>
                        <a:rPr lang="de-DE" b="0" i="0" dirty="0">
                          <a:latin typeface="Avenir Light" panose="020B0402020203020204" pitchFamily="34" charset="77"/>
                        </a:rPr>
                        <a:t> 125 EUR</a:t>
                      </a:r>
                    </a:p>
                  </a:txBody>
                  <a:tcPr marR="612000" anchor="ctr"/>
                </a:tc>
                <a:extLst>
                  <a:ext uri="{0D108BD9-81ED-4DB2-BD59-A6C34878D82A}">
                    <a16:rowId xmlns:a16="http://schemas.microsoft.com/office/drawing/2014/main" val="730788365"/>
                  </a:ext>
                </a:extLst>
              </a:tr>
            </a:tbl>
          </a:graphicData>
        </a:graphic>
      </p:graphicFrame>
      <p:sp>
        <p:nvSpPr>
          <p:cNvPr id="13" name="Ellipse 12">
            <a:extLst>
              <a:ext uri="{FF2B5EF4-FFF2-40B4-BE49-F238E27FC236}">
                <a16:creationId xmlns:a16="http://schemas.microsoft.com/office/drawing/2014/main" id="{02C9C828-BF13-4352-8CEC-A06AEE744000}"/>
              </a:ext>
            </a:extLst>
          </p:cNvPr>
          <p:cNvSpPr>
            <a:spLocks noChangeAspect="1"/>
          </p:cNvSpPr>
          <p:nvPr/>
        </p:nvSpPr>
        <p:spPr>
          <a:xfrm>
            <a:off x="6949790" y="2224454"/>
            <a:ext cx="1834210" cy="1835052"/>
          </a:xfrm>
          <a:prstGeom prst="ellipse">
            <a:avLst/>
          </a:prstGeom>
          <a:solidFill>
            <a:srgbClr val="00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Bef>
                <a:spcPts val="600"/>
              </a:spcBef>
            </a:pPr>
            <a:r>
              <a:rPr lang="de-DE" sz="1200" b="1" i="0" dirty="0">
                <a:solidFill>
                  <a:schemeClr val="tx1"/>
                </a:solidFill>
                <a:latin typeface="Avenir Light" panose="020B0402020203020204" pitchFamily="34" charset="77"/>
              </a:rPr>
              <a:t>Vergüten Sie Versorgungslohn wie Arbeitslohn!</a:t>
            </a:r>
          </a:p>
          <a:p>
            <a:pPr algn="ctr">
              <a:lnSpc>
                <a:spcPct val="110000"/>
              </a:lnSpc>
              <a:spcBef>
                <a:spcPts val="600"/>
              </a:spcBef>
            </a:pPr>
            <a:r>
              <a:rPr lang="de-DE" sz="1200" b="1" i="0" dirty="0">
                <a:solidFill>
                  <a:schemeClr val="tx1"/>
                </a:solidFill>
                <a:latin typeface="Avenir Light" panose="020B0402020203020204" pitchFamily="34" charset="77"/>
              </a:rPr>
              <a:t>Keinerlei Aufwand gegenüber Lohn/Gehalt.</a:t>
            </a:r>
          </a:p>
        </p:txBody>
      </p:sp>
    </p:spTree>
    <p:extLst>
      <p:ext uri="{BB962C8B-B14F-4D97-AF65-F5344CB8AC3E}">
        <p14:creationId xmlns:p14="http://schemas.microsoft.com/office/powerpoint/2010/main" val="2236071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F3B24831-3F84-4A06-88B9-72C8792DADDC}"/>
              </a:ext>
            </a:extLst>
          </p:cNvPr>
          <p:cNvSpPr>
            <a:spLocks noGrp="1"/>
          </p:cNvSpPr>
          <p:nvPr>
            <p:ph type="pic" sz="quarter" idx="18"/>
          </p:nvPr>
        </p:nvSpPr>
        <p:spPr/>
      </p:sp>
      <p:sp>
        <p:nvSpPr>
          <p:cNvPr id="7" name="Textplatzhalter 6">
            <a:extLst>
              <a:ext uri="{FF2B5EF4-FFF2-40B4-BE49-F238E27FC236}">
                <a16:creationId xmlns:a16="http://schemas.microsoft.com/office/drawing/2014/main" id="{9014C88D-6676-4251-85B6-8467B4C85D28}"/>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2C74671D-49A3-4664-86A1-A330EF9CFC8B}"/>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828A2B82-AB32-4584-9F57-F384E824B826}"/>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0C6D0DC2-C7EC-48FF-A846-323D6CF579AD}"/>
              </a:ext>
            </a:extLst>
          </p:cNvPr>
          <p:cNvSpPr>
            <a:spLocks noGrp="1"/>
          </p:cNvSpPr>
          <p:nvPr>
            <p:ph type="body" sz="quarter" idx="28"/>
          </p:nvPr>
        </p:nvSpPr>
        <p:spPr/>
        <p:txBody>
          <a:bodyPr/>
          <a:lstStyle/>
          <a:p>
            <a:endParaRPr lang="de-DE"/>
          </a:p>
        </p:txBody>
      </p:sp>
      <p:sp>
        <p:nvSpPr>
          <p:cNvPr id="13" name="Textplatzhalter 12">
            <a:extLst>
              <a:ext uri="{FF2B5EF4-FFF2-40B4-BE49-F238E27FC236}">
                <a16:creationId xmlns:a16="http://schemas.microsoft.com/office/drawing/2014/main" id="{D45D6645-2409-4A2A-830A-9B22BEE89F6A}"/>
              </a:ext>
            </a:extLst>
          </p:cNvPr>
          <p:cNvSpPr>
            <a:spLocks noGrp="1"/>
          </p:cNvSpPr>
          <p:nvPr>
            <p:ph type="body" sz="quarter" idx="29"/>
          </p:nvPr>
        </p:nvSpPr>
        <p:spPr/>
        <p:txBody>
          <a:bodyPr/>
          <a:lstStyle/>
          <a:p>
            <a:endParaRPr lang="de-DE"/>
          </a:p>
        </p:txBody>
      </p:sp>
      <p:sp>
        <p:nvSpPr>
          <p:cNvPr id="15" name="Textplatzhalter 14">
            <a:extLst>
              <a:ext uri="{FF2B5EF4-FFF2-40B4-BE49-F238E27FC236}">
                <a16:creationId xmlns:a16="http://schemas.microsoft.com/office/drawing/2014/main" id="{FF54F0B9-B13C-4269-973F-636A45BACF18}"/>
              </a:ext>
            </a:extLst>
          </p:cNvPr>
          <p:cNvSpPr>
            <a:spLocks noGrp="1"/>
          </p:cNvSpPr>
          <p:nvPr>
            <p:ph type="body" sz="quarter" idx="30"/>
          </p:nvPr>
        </p:nvSpPr>
        <p:spPr/>
        <p:txBody>
          <a:bodyPr/>
          <a:lstStyle/>
          <a:p>
            <a:endParaRPr lang="de-DE"/>
          </a:p>
        </p:txBody>
      </p:sp>
      <p:sp>
        <p:nvSpPr>
          <p:cNvPr id="3" name="Titel 2">
            <a:extLst>
              <a:ext uri="{FF2B5EF4-FFF2-40B4-BE49-F238E27FC236}">
                <a16:creationId xmlns:a16="http://schemas.microsoft.com/office/drawing/2014/main" id="{69815083-7677-42BA-99DC-701315B4D02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59057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48A6BE1-01E5-DE3B-80DE-019437E20D87}"/>
              </a:ext>
            </a:extLst>
          </p:cNvPr>
          <p:cNvSpPr txBox="1"/>
          <p:nvPr/>
        </p:nvSpPr>
        <p:spPr>
          <a:xfrm>
            <a:off x="468923" y="461106"/>
            <a:ext cx="8206154" cy="4204679"/>
          </a:xfrm>
          <a:prstGeom prst="rect">
            <a:avLst/>
          </a:prstGeom>
          <a:noFill/>
          <a:ln w="6350">
            <a:noFill/>
          </a:ln>
        </p:spPr>
        <p:txBody>
          <a:bodyPr wrap="none" lIns="0" tIns="0" rIns="0" bIns="0" rtlCol="0">
            <a:noAutofit/>
          </a:bodyPr>
          <a:lstStyle/>
          <a:p>
            <a:r>
              <a:rPr lang="de-DE" b="1" dirty="0"/>
              <a:t>Hinweise/Disclaimer</a:t>
            </a:r>
          </a:p>
          <a:p>
            <a:endParaRPr lang="de-DE" b="1" dirty="0"/>
          </a:p>
          <a:p>
            <a:pPr>
              <a:lnSpc>
                <a:spcPct val="150000"/>
              </a:lnSpc>
            </a:pPr>
            <a:r>
              <a:rPr lang="de-DE" dirty="0"/>
              <a:t>Die Darstellung soll einen Eindruck des Firmenversorgungkonzepts vermitteln. </a:t>
            </a:r>
          </a:p>
          <a:p>
            <a:pPr algn="just">
              <a:lnSpc>
                <a:spcPct val="150000"/>
              </a:lnSpc>
            </a:pPr>
            <a:r>
              <a:rPr lang="de-DE" dirty="0"/>
              <a:t>Es handelt sich nur um eine schematische Darstellung gemäß der von Ihnen vorgegebenen Daten und </a:t>
            </a:r>
          </a:p>
          <a:p>
            <a:pPr algn="just">
              <a:lnSpc>
                <a:spcPct val="150000"/>
              </a:lnSpc>
            </a:pPr>
            <a:r>
              <a:rPr lang="de-DE" dirty="0"/>
              <a:t>der getroffenen Annahmen. Bei diesem Vorschlag handelt es sich um eine unverbindliche Berechnung. </a:t>
            </a:r>
          </a:p>
          <a:p>
            <a:pPr algn="just">
              <a:lnSpc>
                <a:spcPct val="150000"/>
              </a:lnSpc>
            </a:pPr>
            <a:r>
              <a:rPr lang="de-DE" dirty="0"/>
              <a:t>Verbindliche Angaben enthalten nur Ihr Antrag auf Abschluss einer Versicherung, der Versicherungs-</a:t>
            </a:r>
          </a:p>
          <a:p>
            <a:pPr algn="just">
              <a:lnSpc>
                <a:spcPct val="150000"/>
              </a:lnSpc>
            </a:pPr>
            <a:r>
              <a:rPr lang="de-DE" dirty="0"/>
              <a:t>schein sowie sonstige vertragliche Unterlagen.</a:t>
            </a:r>
          </a:p>
          <a:p>
            <a:pPr algn="just">
              <a:lnSpc>
                <a:spcPct val="150000"/>
              </a:lnSpc>
            </a:pPr>
            <a:r>
              <a:rPr lang="de-DE" dirty="0"/>
              <a:t>Die dargestellten Investitionen/Arbeitgeberbeiträge für die betriebliche Gesundheits- sowie Invaliditäts-</a:t>
            </a:r>
          </a:p>
          <a:p>
            <a:pPr algn="just">
              <a:lnSpc>
                <a:spcPct val="150000"/>
              </a:lnSpc>
            </a:pPr>
            <a:r>
              <a:rPr lang="de-DE" dirty="0"/>
              <a:t>vorsorge basieren auf der Annahme, dass alle Beiträge als Sachbezug innerhalb der Sachbezugs-</a:t>
            </a:r>
          </a:p>
          <a:p>
            <a:pPr algn="just">
              <a:lnSpc>
                <a:spcPct val="150000"/>
              </a:lnSpc>
            </a:pPr>
            <a:r>
              <a:rPr lang="de-DE" dirty="0" err="1"/>
              <a:t>freigrenze</a:t>
            </a:r>
            <a:r>
              <a:rPr lang="de-DE" dirty="0"/>
              <a:t> behandelt werden. </a:t>
            </a:r>
          </a:p>
          <a:p>
            <a:pPr>
              <a:lnSpc>
                <a:spcPct val="150000"/>
              </a:lnSpc>
            </a:pPr>
            <a:r>
              <a:rPr lang="de-DE" dirty="0"/>
              <a:t>In anderen Fällen können zusätzlich Steuern und Sozialversicherungsbeiträge anfallen.</a:t>
            </a:r>
            <a:endParaRPr lang="de-DE" sz="1400" dirty="0"/>
          </a:p>
        </p:txBody>
      </p:sp>
    </p:spTree>
    <p:extLst>
      <p:ext uri="{BB962C8B-B14F-4D97-AF65-F5344CB8AC3E}">
        <p14:creationId xmlns:p14="http://schemas.microsoft.com/office/powerpoint/2010/main" val="288923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B9409BB0-C1E5-4429-AFD2-55C72D41EF6B}"/>
              </a:ext>
            </a:extLst>
          </p:cNvPr>
          <p:cNvSpPr>
            <a:spLocks noGrp="1"/>
          </p:cNvSpPr>
          <p:nvPr>
            <p:ph type="dt" sz="half" idx="4294967295"/>
          </p:nvPr>
        </p:nvSpPr>
        <p:spPr>
          <a:xfrm>
            <a:off x="0" y="5534025"/>
            <a:ext cx="4211638" cy="73025"/>
          </a:xfrm>
        </p:spPr>
        <p:txBody>
          <a:bodyPr/>
          <a:lstStyle/>
          <a:p>
            <a:fld id="{101C3D52-C8A2-44C2-A1B3-F2D648A1C1BA}" type="datetime1">
              <a:rPr lang="de-DE" smtClean="0"/>
              <a:t>30.08.22</a:t>
            </a:fld>
            <a:endParaRPr lang="de-DE" dirty="0"/>
          </a:p>
        </p:txBody>
      </p:sp>
      <p:sp>
        <p:nvSpPr>
          <p:cNvPr id="4" name="Fußzeilenplatzhalter 3">
            <a:extLst>
              <a:ext uri="{FF2B5EF4-FFF2-40B4-BE49-F238E27FC236}">
                <a16:creationId xmlns:a16="http://schemas.microsoft.com/office/drawing/2014/main" id="{00704426-9017-44D8-B11D-1BD1CBC2B1EC}"/>
              </a:ext>
            </a:extLst>
          </p:cNvPr>
          <p:cNvSpPr>
            <a:spLocks noGrp="1"/>
          </p:cNvSpPr>
          <p:nvPr>
            <p:ph type="ftr" sz="quarter" idx="4294967295"/>
          </p:nvPr>
        </p:nvSpPr>
        <p:spPr>
          <a:xfrm>
            <a:off x="0" y="5414963"/>
            <a:ext cx="4211638" cy="73025"/>
          </a:xfrm>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1D320E9B-3216-494A-BC30-2504B265C2F9}"/>
              </a:ext>
            </a:extLst>
          </p:cNvPr>
          <p:cNvSpPr>
            <a:spLocks noGrp="1"/>
          </p:cNvSpPr>
          <p:nvPr>
            <p:ph type="sldNum" sz="quarter" idx="4294967295"/>
          </p:nvPr>
        </p:nvSpPr>
        <p:spPr>
          <a:xfrm>
            <a:off x="0" y="5414963"/>
            <a:ext cx="360363" cy="73025"/>
          </a:xfrm>
        </p:spPr>
        <p:txBody>
          <a:bodyPr/>
          <a:lstStyle/>
          <a:p>
            <a:fld id="{19214891-A90D-482A-B08A-59BEA405D4DE}" type="slidenum">
              <a:rPr lang="de-DE" smtClean="0"/>
              <a:pPr/>
              <a:t>29</a:t>
            </a:fld>
            <a:endParaRPr lang="de-DE" dirty="0"/>
          </a:p>
        </p:txBody>
      </p:sp>
    </p:spTree>
    <p:extLst>
      <p:ext uri="{BB962C8B-B14F-4D97-AF65-F5344CB8AC3E}">
        <p14:creationId xmlns:p14="http://schemas.microsoft.com/office/powerpoint/2010/main" val="10447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7">
            <a:extLst>
              <a:ext uri="{FF2B5EF4-FFF2-40B4-BE49-F238E27FC236}">
                <a16:creationId xmlns:a16="http://schemas.microsoft.com/office/drawing/2014/main" id="{FA0A26AC-151C-4266-BA69-B1DD702F1759}"/>
              </a:ext>
            </a:extLst>
          </p:cNvPr>
          <p:cNvSpPr txBox="1">
            <a:spLocks/>
          </p:cNvSpPr>
          <p:nvPr/>
        </p:nvSpPr>
        <p:spPr bwMode="gray">
          <a:xfrm>
            <a:off x="4717225" y="1413933"/>
            <a:ext cx="4068000" cy="3820054"/>
          </a:xfrm>
          <a:prstGeom prst="rect">
            <a:avLst/>
          </a:prstGeom>
          <a:solidFill>
            <a:schemeClr val="bg2"/>
          </a:solidFill>
        </p:spPr>
        <p:txBody>
          <a:bodyPr vert="horz" lIns="180000" tIns="0" rIns="0" bIns="0" rtlCol="0" anchor="ctr" anchorCtr="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buClr>
                <a:schemeClr val="tx1"/>
              </a:buClr>
            </a:pPr>
            <a:r>
              <a:rPr lang="de-DE" b="1" dirty="0"/>
              <a:t>Es existieren gravierende </a:t>
            </a:r>
            <a:br>
              <a:rPr lang="de-DE" b="1" dirty="0"/>
            </a:br>
            <a:r>
              <a:rPr lang="de-DE" b="1" dirty="0"/>
              <a:t>Versorgungslücken für Sie </a:t>
            </a:r>
            <a:br>
              <a:rPr lang="de-DE" b="1" dirty="0"/>
            </a:br>
            <a:r>
              <a:rPr lang="de-DE" b="1" dirty="0"/>
              <a:t>und für Ihre Familie.</a:t>
            </a:r>
          </a:p>
          <a:p>
            <a:pPr>
              <a:spcBef>
                <a:spcPts val="0"/>
              </a:spcBef>
              <a:spcAft>
                <a:spcPts val="600"/>
              </a:spcAft>
              <a:buClr>
                <a:schemeClr val="tx1"/>
              </a:buClr>
            </a:pPr>
            <a:endParaRPr lang="de-DE" b="1" dirty="0"/>
          </a:p>
          <a:p>
            <a:pPr>
              <a:spcBef>
                <a:spcPts val="0"/>
              </a:spcBef>
              <a:buClr>
                <a:schemeClr val="tx1"/>
              </a:buClr>
            </a:pPr>
            <a:r>
              <a:rPr lang="de-DE" dirty="0"/>
              <a:t>Mit unserem attraktiven Personalinstrument, optimierter Vergütung und erhöhten Sozialleistungen leisten wir als Ihr Arbeitgeber einen erheblichen Beitrag zur </a:t>
            </a:r>
            <a:r>
              <a:rPr lang="de-DE" dirty="0">
                <a:solidFill>
                  <a:schemeClr val="tx1"/>
                </a:solidFill>
              </a:rPr>
              <a:t>Absicherung und Vorsorge </a:t>
            </a:r>
            <a:r>
              <a:rPr lang="de-DE" dirty="0"/>
              <a:t>aller unserer Mitarbeiter/-innen.</a:t>
            </a:r>
          </a:p>
        </p:txBody>
      </p:sp>
      <p:sp>
        <p:nvSpPr>
          <p:cNvPr id="2" name="Titel 1">
            <a:extLst>
              <a:ext uri="{FF2B5EF4-FFF2-40B4-BE49-F238E27FC236}">
                <a16:creationId xmlns:a16="http://schemas.microsoft.com/office/drawing/2014/main" id="{2448B032-C529-42D0-94A8-FFC7BC91CC3A}"/>
              </a:ext>
            </a:extLst>
          </p:cNvPr>
          <p:cNvSpPr>
            <a:spLocks noGrp="1"/>
          </p:cNvSpPr>
          <p:nvPr>
            <p:ph type="title"/>
          </p:nvPr>
        </p:nvSpPr>
        <p:spPr/>
        <p:txBody>
          <a:bodyPr/>
          <a:lstStyle/>
          <a:p>
            <a:r>
              <a:rPr lang="de-DE" dirty="0"/>
              <a:t>Betriebliche Zukunftsvorsorge</a:t>
            </a:r>
            <a:br>
              <a:rPr lang="de-DE" dirty="0"/>
            </a:br>
            <a:r>
              <a:rPr lang="de-DE" dirty="0">
                <a:solidFill>
                  <a:srgbClr val="FF8213"/>
                </a:solidFill>
              </a:rPr>
              <a:t>Warum wir Sie unterstützen</a:t>
            </a:r>
          </a:p>
        </p:txBody>
      </p:sp>
      <p:sp>
        <p:nvSpPr>
          <p:cNvPr id="3" name="Datumsplatzhalter 2">
            <a:extLst>
              <a:ext uri="{FF2B5EF4-FFF2-40B4-BE49-F238E27FC236}">
                <a16:creationId xmlns:a16="http://schemas.microsoft.com/office/drawing/2014/main" id="{C813B249-6A3D-4A40-9925-22A0DB46B93C}"/>
              </a:ext>
            </a:extLst>
          </p:cNvPr>
          <p:cNvSpPr>
            <a:spLocks noGrp="1"/>
          </p:cNvSpPr>
          <p:nvPr>
            <p:ph type="dt" sz="half" idx="10"/>
          </p:nvPr>
        </p:nvSpPr>
        <p:spPr/>
        <p:txBody>
          <a:bodyPr/>
          <a:lstStyle/>
          <a:p>
            <a:fld id="{4DC632EE-0944-479F-A9C8-68EB93495351}" type="datetime1">
              <a:rPr lang="de-DE" smtClean="0"/>
              <a:t>30.08.22</a:t>
            </a:fld>
            <a:endParaRPr lang="de-DE" dirty="0"/>
          </a:p>
        </p:txBody>
      </p:sp>
      <p:sp>
        <p:nvSpPr>
          <p:cNvPr id="4" name="Fußzeilenplatzhalter 3">
            <a:extLst>
              <a:ext uri="{FF2B5EF4-FFF2-40B4-BE49-F238E27FC236}">
                <a16:creationId xmlns:a16="http://schemas.microsoft.com/office/drawing/2014/main" id="{CA6C313E-F7A9-4916-8803-E2F59DE7C46D}"/>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8341101F-BF7B-4188-A633-CE848D19D593}"/>
              </a:ext>
            </a:extLst>
          </p:cNvPr>
          <p:cNvSpPr>
            <a:spLocks noGrp="1"/>
          </p:cNvSpPr>
          <p:nvPr>
            <p:ph type="sldNum" sz="quarter" idx="12"/>
          </p:nvPr>
        </p:nvSpPr>
        <p:spPr/>
        <p:txBody>
          <a:bodyPr/>
          <a:lstStyle/>
          <a:p>
            <a:fld id="{19214891-A90D-482A-B08A-59BEA405D4DE}" type="slidenum">
              <a:rPr lang="de-DE" smtClean="0"/>
              <a:pPr/>
              <a:t>3</a:t>
            </a:fld>
            <a:endParaRPr lang="de-DE" dirty="0"/>
          </a:p>
        </p:txBody>
      </p:sp>
      <p:sp>
        <p:nvSpPr>
          <p:cNvPr id="6" name="Inhaltsplatzhalter 5">
            <a:extLst>
              <a:ext uri="{FF2B5EF4-FFF2-40B4-BE49-F238E27FC236}">
                <a16:creationId xmlns:a16="http://schemas.microsoft.com/office/drawing/2014/main" id="{78F2231E-C245-4677-8F65-56BA8BD2FFD0}"/>
              </a:ext>
            </a:extLst>
          </p:cNvPr>
          <p:cNvSpPr>
            <a:spLocks noGrp="1"/>
          </p:cNvSpPr>
          <p:nvPr>
            <p:ph sz="quarter" idx="13"/>
          </p:nvPr>
        </p:nvSpPr>
        <p:spPr/>
        <p:txBody>
          <a:bodyPr/>
          <a:lstStyle/>
          <a:p>
            <a:pPr marL="285750" indent="-285750">
              <a:spcBef>
                <a:spcPts val="0"/>
              </a:spcBef>
              <a:buClr>
                <a:schemeClr val="tx1"/>
              </a:buClr>
              <a:buFont typeface="Arial" panose="020B0604020202020204" pitchFamily="34" charset="0"/>
              <a:buChar char="›"/>
            </a:pPr>
            <a:r>
              <a:rPr lang="de-DE" dirty="0"/>
              <a:t>Der Schutz bei Existenzrisiken wie Unfall, Krankheit und insbesondere die Versorgung im Rentenalter entspricht heute mehr denn je nicht mehr den Vorstellungen der Arbeitnehmer/-innen in Deutschland.</a:t>
            </a:r>
          </a:p>
          <a:p>
            <a:pPr marL="285750" indent="-285750">
              <a:spcBef>
                <a:spcPts val="0"/>
              </a:spcBef>
              <a:buClr>
                <a:schemeClr val="tx1"/>
              </a:buClr>
              <a:buFont typeface="Arial" panose="020B0604020202020204" pitchFamily="34" charset="0"/>
              <a:buChar char="›"/>
            </a:pPr>
            <a:endParaRPr lang="de-DE" dirty="0"/>
          </a:p>
          <a:p>
            <a:pPr marL="285750" indent="-285750">
              <a:spcBef>
                <a:spcPts val="0"/>
              </a:spcBef>
              <a:buClr>
                <a:schemeClr val="tx1"/>
              </a:buClr>
              <a:buFont typeface="Arial" panose="020B0604020202020204" pitchFamily="34" charset="0"/>
              <a:buChar char="›"/>
            </a:pPr>
            <a:r>
              <a:rPr lang="de-DE" dirty="0"/>
              <a:t>Mit den gesetzlichen Sozialversicherungs-systemen steht eine Grundversorgung zur Verfügung, die für eine bedarfsgerechte </a:t>
            </a:r>
            <a:br>
              <a:rPr lang="de-DE" dirty="0"/>
            </a:br>
            <a:r>
              <a:rPr lang="de-DE" dirty="0"/>
              <a:t>Absicherung in der Notsituation leider alleine </a:t>
            </a:r>
            <a:br>
              <a:rPr lang="de-DE" dirty="0"/>
            </a:br>
            <a:r>
              <a:rPr lang="de-DE" dirty="0"/>
              <a:t>nicht mehr ausreichend ist.</a:t>
            </a:r>
          </a:p>
        </p:txBody>
      </p:sp>
      <p:sp>
        <p:nvSpPr>
          <p:cNvPr id="34" name="Abgerundetes Rechteck 44">
            <a:extLst>
              <a:ext uri="{FF2B5EF4-FFF2-40B4-BE49-F238E27FC236}">
                <a16:creationId xmlns:a16="http://schemas.microsoft.com/office/drawing/2014/main" id="{038A7CD0-A44D-49B7-AD02-160C75066A0F}"/>
              </a:ext>
            </a:extLst>
          </p:cNvPr>
          <p:cNvSpPr/>
          <p:nvPr/>
        </p:nvSpPr>
        <p:spPr>
          <a:xfrm>
            <a:off x="4717225" y="1202791"/>
            <a:ext cx="1964455" cy="438673"/>
          </a:xfrm>
          <a:prstGeom prst="roundRect">
            <a:avLst>
              <a:gd name="adj" fmla="val 50000"/>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sz="1400" b="1" dirty="0">
                <a:solidFill>
                  <a:schemeClr val="bg1"/>
                </a:solidFill>
                <a:latin typeface="Arial" panose="020B0604020202020204" pitchFamily="34" charset="0"/>
                <a:cs typeface="Arial" panose="020B0604020202020204" pitchFamily="34" charset="0"/>
              </a:rPr>
              <a:t>Klar ist …</a:t>
            </a:r>
          </a:p>
        </p:txBody>
      </p:sp>
      <p:pic>
        <p:nvPicPr>
          <p:cNvPr id="36" name="Grafik 35">
            <a:extLst>
              <a:ext uri="{FF2B5EF4-FFF2-40B4-BE49-F238E27FC236}">
                <a16:creationId xmlns:a16="http://schemas.microsoft.com/office/drawing/2014/main" id="{691E783C-AF6A-415B-8F75-8E319924610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50162" y="1861597"/>
            <a:ext cx="875882" cy="1118669"/>
          </a:xfrm>
          <a:prstGeom prst="rect">
            <a:avLst/>
          </a:prstGeom>
        </p:spPr>
      </p:pic>
    </p:spTree>
    <p:extLst>
      <p:ext uri="{BB962C8B-B14F-4D97-AF65-F5344CB8AC3E}">
        <p14:creationId xmlns:p14="http://schemas.microsoft.com/office/powerpoint/2010/main" val="302343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el 97">
            <a:extLst>
              <a:ext uri="{FF2B5EF4-FFF2-40B4-BE49-F238E27FC236}">
                <a16:creationId xmlns:a16="http://schemas.microsoft.com/office/drawing/2014/main" id="{E2924408-8E11-40DC-AD5F-3F11824B7C32}"/>
              </a:ext>
            </a:extLst>
          </p:cNvPr>
          <p:cNvSpPr>
            <a:spLocks noGrp="1"/>
          </p:cNvSpPr>
          <p:nvPr>
            <p:ph type="title"/>
          </p:nvPr>
        </p:nvSpPr>
        <p:spPr/>
        <p:txBody>
          <a:bodyPr/>
          <a:lstStyle/>
          <a:p>
            <a:r>
              <a:rPr lang="de-DE" dirty="0"/>
              <a:t>Rentenhöhe Arbeitnehmer</a:t>
            </a:r>
            <a:br>
              <a:rPr lang="de-DE" dirty="0"/>
            </a:br>
            <a:r>
              <a:rPr lang="de-DE" dirty="0">
                <a:solidFill>
                  <a:srgbClr val="FF8213"/>
                </a:solidFill>
              </a:rPr>
              <a:t>Die Wahrheit in Zahlen</a:t>
            </a:r>
          </a:p>
        </p:txBody>
      </p:sp>
      <p:sp>
        <p:nvSpPr>
          <p:cNvPr id="100" name="Datumsplatzhalter 2">
            <a:extLst>
              <a:ext uri="{FF2B5EF4-FFF2-40B4-BE49-F238E27FC236}">
                <a16:creationId xmlns:a16="http://schemas.microsoft.com/office/drawing/2014/main" id="{CC3435CD-A9DA-4082-8CFD-A187D3EA2F37}"/>
              </a:ext>
            </a:extLst>
          </p:cNvPr>
          <p:cNvSpPr>
            <a:spLocks noGrp="1"/>
          </p:cNvSpPr>
          <p:nvPr>
            <p:ph type="dt" sz="half" idx="10"/>
          </p:nvPr>
        </p:nvSpPr>
        <p:spPr>
          <a:xfrm>
            <a:off x="720000" y="5534649"/>
            <a:ext cx="4212000" cy="72000"/>
          </a:xfrm>
        </p:spPr>
        <p:txBody>
          <a:bodyPr/>
          <a:lstStyle/>
          <a:p>
            <a:fld id="{58A80A04-EC11-4F79-910B-6136262D705A}" type="datetime1">
              <a:rPr lang="de-DE" smtClean="0"/>
              <a:t>30.08.22</a:t>
            </a:fld>
            <a:endParaRPr lang="de-DE" dirty="0"/>
          </a:p>
        </p:txBody>
      </p:sp>
      <p:sp>
        <p:nvSpPr>
          <p:cNvPr id="101" name="Fußzeilenplatzhalter 3">
            <a:extLst>
              <a:ext uri="{FF2B5EF4-FFF2-40B4-BE49-F238E27FC236}">
                <a16:creationId xmlns:a16="http://schemas.microsoft.com/office/drawing/2014/main" id="{DA97E6E5-E599-4541-A6A0-C66AA6AA0273}"/>
              </a:ext>
            </a:extLst>
          </p:cNvPr>
          <p:cNvSpPr>
            <a:spLocks noGrp="1"/>
          </p:cNvSpPr>
          <p:nvPr>
            <p:ph type="ftr" sz="quarter" idx="11"/>
          </p:nvPr>
        </p:nvSpPr>
        <p:spPr>
          <a:xfrm>
            <a:off x="720000" y="5415250"/>
            <a:ext cx="4212000" cy="72000"/>
          </a:xfrm>
        </p:spPr>
        <p:txBody>
          <a:bodyPr/>
          <a:lstStyle/>
          <a:p>
            <a:r>
              <a:rPr lang="de-DE"/>
              <a:t>P1_09_ZWEITGESPRÄCH PERSONALINSTRUMENT</a:t>
            </a:r>
            <a:endParaRPr lang="de-DE" dirty="0"/>
          </a:p>
        </p:txBody>
      </p:sp>
      <p:sp>
        <p:nvSpPr>
          <p:cNvPr id="102" name="Foliennummernplatzhalter 4">
            <a:extLst>
              <a:ext uri="{FF2B5EF4-FFF2-40B4-BE49-F238E27FC236}">
                <a16:creationId xmlns:a16="http://schemas.microsoft.com/office/drawing/2014/main" id="{A4609F3E-6AD8-4BA6-942D-0F24320165AC}"/>
              </a:ext>
            </a:extLst>
          </p:cNvPr>
          <p:cNvSpPr>
            <a:spLocks noGrp="1"/>
          </p:cNvSpPr>
          <p:nvPr>
            <p:ph type="sldNum" sz="quarter" idx="12"/>
          </p:nvPr>
        </p:nvSpPr>
        <p:spPr>
          <a:xfrm>
            <a:off x="360000" y="5415250"/>
            <a:ext cx="360000" cy="72000"/>
          </a:xfrm>
        </p:spPr>
        <p:txBody>
          <a:bodyPr/>
          <a:lstStyle/>
          <a:p>
            <a:fld id="{19214891-A90D-482A-B08A-59BEA405D4DE}" type="slidenum">
              <a:rPr lang="de-DE" smtClean="0"/>
              <a:pPr/>
              <a:t>4</a:t>
            </a:fld>
            <a:endParaRPr lang="de-DE" dirty="0"/>
          </a:p>
        </p:txBody>
      </p:sp>
      <p:sp>
        <p:nvSpPr>
          <p:cNvPr id="106" name="Rechteck 105">
            <a:extLst>
              <a:ext uri="{FF2B5EF4-FFF2-40B4-BE49-F238E27FC236}">
                <a16:creationId xmlns:a16="http://schemas.microsoft.com/office/drawing/2014/main" id="{0F4C2BE7-E804-4B24-8BD7-E3347CBD577C}"/>
              </a:ext>
            </a:extLst>
          </p:cNvPr>
          <p:cNvSpPr/>
          <p:nvPr/>
        </p:nvSpPr>
        <p:spPr>
          <a:xfrm>
            <a:off x="7331577" y="3425818"/>
            <a:ext cx="1051830" cy="442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sp>
        <p:nvSpPr>
          <p:cNvPr id="11" name="Textfeld 77">
            <a:extLst>
              <a:ext uri="{FF2B5EF4-FFF2-40B4-BE49-F238E27FC236}">
                <a16:creationId xmlns:a16="http://schemas.microsoft.com/office/drawing/2014/main" id="{A6E5D11D-E7CB-4276-8468-572E00C88533}"/>
              </a:ext>
            </a:extLst>
          </p:cNvPr>
          <p:cNvSpPr txBox="1">
            <a:spLocks noChangeArrowheads="1"/>
          </p:cNvSpPr>
          <p:nvPr/>
        </p:nvSpPr>
        <p:spPr bwMode="auto">
          <a:xfrm>
            <a:off x="481449" y="4945066"/>
            <a:ext cx="1667264" cy="286938"/>
          </a:xfrm>
          <a:prstGeom prst="rect">
            <a:avLst/>
          </a:prstGeom>
          <a:noFill/>
          <a:ln>
            <a:noFill/>
          </a:ln>
          <a:extLst>
            <a:ext uri="{909E8E84-426E-40dd-AFC4-6F175D3DCCD1}"/>
            <a:ext uri="{91240B29-F687-4f45-9708-019B960494DF}"/>
          </a:extLst>
        </p:spPr>
        <p:txBody>
          <a:bodyPr wrap="square" lIns="0" tIns="0" rIns="0" bIns="0">
            <a:spAutoFit/>
          </a:bodyPr>
          <a:lstStyle>
            <a:lvl1pPr>
              <a:defRPr sz="1200">
                <a:solidFill>
                  <a:schemeClr val="tx1"/>
                </a:solidFill>
                <a:latin typeface="Trebuchet MS" charset="0"/>
                <a:ea typeface="MS PGothic" charset="0"/>
                <a:cs typeface="MS PGothic" charset="0"/>
              </a:defRPr>
            </a:lvl1pPr>
            <a:lvl2pPr marL="742950" indent="-285750">
              <a:defRPr sz="1200">
                <a:solidFill>
                  <a:schemeClr val="tx1"/>
                </a:solidFill>
                <a:latin typeface="Trebuchet MS" charset="0"/>
                <a:ea typeface="MS PGothic" charset="0"/>
                <a:cs typeface="MS PGothic" charset="0"/>
              </a:defRPr>
            </a:lvl2pPr>
            <a:lvl3pPr marL="1143000" indent="-228600">
              <a:defRPr sz="1200">
                <a:solidFill>
                  <a:schemeClr val="tx1"/>
                </a:solidFill>
                <a:latin typeface="Trebuchet MS" charset="0"/>
                <a:ea typeface="MS PGothic" charset="0"/>
                <a:cs typeface="MS PGothic" charset="0"/>
              </a:defRPr>
            </a:lvl3pPr>
            <a:lvl4pPr marL="1600200" indent="-228600">
              <a:defRPr sz="1200">
                <a:solidFill>
                  <a:schemeClr val="tx1"/>
                </a:solidFill>
                <a:latin typeface="Trebuchet MS" charset="0"/>
                <a:ea typeface="MS PGothic" charset="0"/>
                <a:cs typeface="MS PGothic" charset="0"/>
              </a:defRPr>
            </a:lvl4pPr>
            <a:lvl5pPr marL="2057400" indent="-228600">
              <a:defRPr sz="12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Trebuchet MS" charset="0"/>
                <a:ea typeface="MS PGothic" charset="0"/>
                <a:cs typeface="MS PGothic" charset="0"/>
              </a:defRPr>
            </a:lvl9pPr>
          </a:lstStyle>
          <a:p>
            <a:pPr>
              <a:spcAft>
                <a:spcPct val="75000"/>
              </a:spcAft>
              <a:buClr>
                <a:srgbClr val="00294D"/>
              </a:buClr>
              <a:buSzPct val="80000"/>
              <a:buFont typeface="Wingdings" charset="0"/>
              <a:buNone/>
              <a:defRPr/>
            </a:pPr>
            <a:r>
              <a:rPr lang="de-DE" sz="600" kern="0" dirty="0">
                <a:solidFill>
                  <a:srgbClr val="000000"/>
                </a:solidFill>
                <a:latin typeface="Avenir Light" panose="020B0402020203020204" pitchFamily="34" charset="77"/>
                <a:cs typeface="Arial"/>
              </a:rPr>
              <a:t>Alle Werte monatlich</a:t>
            </a:r>
            <a:br>
              <a:rPr lang="de-DE" sz="600" kern="0" dirty="0">
                <a:solidFill>
                  <a:srgbClr val="000000"/>
                </a:solidFill>
                <a:latin typeface="Avenir Light" panose="020B0402020203020204" pitchFamily="34" charset="77"/>
                <a:cs typeface="Arial"/>
              </a:rPr>
            </a:br>
            <a:r>
              <a:rPr lang="de-DE" sz="600" kern="0" dirty="0">
                <a:solidFill>
                  <a:srgbClr val="000000"/>
                </a:solidFill>
                <a:latin typeface="Avenir Light" panose="020B0402020203020204" pitchFamily="34" charset="77"/>
                <a:cs typeface="Arial"/>
              </a:rPr>
              <a:t>Renten nach Abzug der Kranken- und Pflegeversicherung von 11,35 %</a:t>
            </a:r>
          </a:p>
        </p:txBody>
      </p:sp>
      <p:sp>
        <p:nvSpPr>
          <p:cNvPr id="12" name="Textplatzhalter 2">
            <a:extLst>
              <a:ext uri="{FF2B5EF4-FFF2-40B4-BE49-F238E27FC236}">
                <a16:creationId xmlns:a16="http://schemas.microsoft.com/office/drawing/2014/main" id="{779DDEB8-AD95-4A71-9DF5-42F8B1E9A200}"/>
              </a:ext>
            </a:extLst>
          </p:cNvPr>
          <p:cNvSpPr txBox="1">
            <a:spLocks/>
          </p:cNvSpPr>
          <p:nvPr/>
        </p:nvSpPr>
        <p:spPr bwMode="auto">
          <a:xfrm>
            <a:off x="2298183" y="5023102"/>
            <a:ext cx="6190485" cy="2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fontAlgn="base">
              <a:spcBef>
                <a:spcPct val="0"/>
              </a:spcBef>
              <a:spcAft>
                <a:spcPct val="0"/>
              </a:spcAft>
              <a:buFont typeface="Wingdings" charset="2"/>
              <a:buNone/>
              <a:defRPr/>
            </a:pPr>
            <a:r>
              <a:rPr lang="de-DE" altLang="de-DE" sz="600" dirty="0">
                <a:solidFill>
                  <a:srgbClr val="000000"/>
                </a:solidFill>
                <a:latin typeface="Avenir Light" panose="020B0402020203020204" pitchFamily="34" charset="77"/>
              </a:rPr>
              <a:t>Datengrundlage - berechnet nach dem Näherungsverfahren des Bundesministerium der Finanzen, </a:t>
            </a:r>
            <a:r>
              <a:rPr lang="de-DE" altLang="de-DE" sz="600" dirty="0" err="1">
                <a:solidFill>
                  <a:srgbClr val="000000"/>
                </a:solidFill>
                <a:latin typeface="Avenir Light" panose="020B0402020203020204" pitchFamily="34" charset="77"/>
              </a:rPr>
              <a:t>aBL</a:t>
            </a:r>
            <a:r>
              <a:rPr lang="de-DE" altLang="de-DE" sz="600" dirty="0">
                <a:solidFill>
                  <a:srgbClr val="000000"/>
                </a:solidFill>
                <a:latin typeface="Avenir Light" panose="020B0402020203020204" pitchFamily="34" charset="77"/>
              </a:rPr>
              <a:t>: Arbeitnehmer 40 J., Steuerklasse 3, unter Abzug SV-Beiträge 2022, 46 Vers.-jahre mit 67 Jahren erreicht; Künftige Rentenwerte bei 1% Rentenerhöhung p. a. und 1,6 % , Gehaltsentwicklung abzgl. KV + PV bei 1,6 %-</a:t>
            </a:r>
            <a:r>
              <a:rPr lang="de-DE" altLang="de-DE" sz="600" dirty="0" err="1">
                <a:solidFill>
                  <a:srgbClr val="000000"/>
                </a:solidFill>
                <a:latin typeface="Avenir Light" panose="020B0402020203020204" pitchFamily="34" charset="77"/>
              </a:rPr>
              <a:t>igem</a:t>
            </a:r>
            <a:r>
              <a:rPr lang="de-DE" altLang="de-DE" sz="600" dirty="0">
                <a:solidFill>
                  <a:srgbClr val="000000"/>
                </a:solidFill>
                <a:latin typeface="Avenir Light" panose="020B0402020203020204" pitchFamily="34" charset="77"/>
              </a:rPr>
              <a:t> Kaufkraftverlust, jedoch vor Steuern. </a:t>
            </a:r>
            <a:r>
              <a:rPr lang="de-DE" altLang="de-DE" sz="600" dirty="0" err="1">
                <a:solidFill>
                  <a:srgbClr val="000000"/>
                </a:solidFill>
                <a:latin typeface="Avenir Light" panose="020B0402020203020204" pitchFamily="34" charset="77"/>
              </a:rPr>
              <a:t>Schallöhr</a:t>
            </a:r>
            <a:r>
              <a:rPr lang="de-DE" altLang="de-DE" sz="600" dirty="0">
                <a:solidFill>
                  <a:srgbClr val="000000"/>
                </a:solidFill>
                <a:latin typeface="Avenir Light" panose="020B0402020203020204" pitchFamily="34" charset="77"/>
              </a:rPr>
              <a:t>-Verlag 01.2022|</a:t>
            </a:r>
          </a:p>
        </p:txBody>
      </p:sp>
      <p:cxnSp>
        <p:nvCxnSpPr>
          <p:cNvPr id="14" name="Gerade Verbindung 5">
            <a:extLst>
              <a:ext uri="{FF2B5EF4-FFF2-40B4-BE49-F238E27FC236}">
                <a16:creationId xmlns:a16="http://schemas.microsoft.com/office/drawing/2014/main" id="{1C4D0BD8-46AE-4F9E-B9B4-5BD2A6BA6907}"/>
              </a:ext>
            </a:extLst>
          </p:cNvPr>
          <p:cNvCxnSpPr>
            <a:cxnSpLocks noChangeShapeType="1"/>
          </p:cNvCxnSpPr>
          <p:nvPr/>
        </p:nvCxnSpPr>
        <p:spPr bwMode="auto">
          <a:xfrm>
            <a:off x="2298183" y="1159933"/>
            <a:ext cx="0" cy="3810485"/>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16" name="Gerade Verbindung 9">
            <a:extLst>
              <a:ext uri="{FF2B5EF4-FFF2-40B4-BE49-F238E27FC236}">
                <a16:creationId xmlns:a16="http://schemas.microsoft.com/office/drawing/2014/main" id="{A4C41E78-3183-4960-AB5C-62F26222285A}"/>
              </a:ext>
            </a:extLst>
          </p:cNvPr>
          <p:cNvCxnSpPr>
            <a:cxnSpLocks noChangeShapeType="1"/>
          </p:cNvCxnSpPr>
          <p:nvPr/>
        </p:nvCxnSpPr>
        <p:spPr bwMode="auto">
          <a:xfrm flipH="1">
            <a:off x="2171130" y="4533051"/>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17" name="Gerade Verbindung 11">
            <a:extLst>
              <a:ext uri="{FF2B5EF4-FFF2-40B4-BE49-F238E27FC236}">
                <a16:creationId xmlns:a16="http://schemas.microsoft.com/office/drawing/2014/main" id="{2DB65527-E5BA-4147-B171-3DD01353D3FD}"/>
              </a:ext>
            </a:extLst>
          </p:cNvPr>
          <p:cNvCxnSpPr>
            <a:cxnSpLocks noChangeShapeType="1"/>
          </p:cNvCxnSpPr>
          <p:nvPr/>
        </p:nvCxnSpPr>
        <p:spPr bwMode="auto">
          <a:xfrm flipH="1">
            <a:off x="2171130" y="3927927"/>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18" name="Gerade Verbindung 12">
            <a:extLst>
              <a:ext uri="{FF2B5EF4-FFF2-40B4-BE49-F238E27FC236}">
                <a16:creationId xmlns:a16="http://schemas.microsoft.com/office/drawing/2014/main" id="{71D9940D-E3A4-4F9D-8E23-6E06C1A4173E}"/>
              </a:ext>
            </a:extLst>
          </p:cNvPr>
          <p:cNvCxnSpPr>
            <a:cxnSpLocks noChangeShapeType="1"/>
          </p:cNvCxnSpPr>
          <p:nvPr/>
        </p:nvCxnSpPr>
        <p:spPr bwMode="auto">
          <a:xfrm flipH="1">
            <a:off x="2171130" y="3568447"/>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19" name="Gerade Verbindung 13">
            <a:extLst>
              <a:ext uri="{FF2B5EF4-FFF2-40B4-BE49-F238E27FC236}">
                <a16:creationId xmlns:a16="http://schemas.microsoft.com/office/drawing/2014/main" id="{10589F0D-2DF5-4FB4-987C-06EB4EC6B9C6}"/>
              </a:ext>
            </a:extLst>
          </p:cNvPr>
          <p:cNvCxnSpPr>
            <a:cxnSpLocks noChangeShapeType="1"/>
          </p:cNvCxnSpPr>
          <p:nvPr/>
        </p:nvCxnSpPr>
        <p:spPr bwMode="auto">
          <a:xfrm flipH="1">
            <a:off x="2171130" y="2324726"/>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20" name="Gerade Verbindung 14">
            <a:extLst>
              <a:ext uri="{FF2B5EF4-FFF2-40B4-BE49-F238E27FC236}">
                <a16:creationId xmlns:a16="http://schemas.microsoft.com/office/drawing/2014/main" id="{23B6331D-3952-4563-BF2A-80E74E326082}"/>
              </a:ext>
            </a:extLst>
          </p:cNvPr>
          <p:cNvCxnSpPr>
            <a:cxnSpLocks noChangeShapeType="1"/>
          </p:cNvCxnSpPr>
          <p:nvPr/>
        </p:nvCxnSpPr>
        <p:spPr bwMode="auto">
          <a:xfrm flipH="1">
            <a:off x="2171130" y="1327690"/>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21" name="Textfeld 15">
            <a:extLst>
              <a:ext uri="{FF2B5EF4-FFF2-40B4-BE49-F238E27FC236}">
                <a16:creationId xmlns:a16="http://schemas.microsoft.com/office/drawing/2014/main" id="{72E4D220-AF8B-4AC1-8792-E22F426A9F00}"/>
              </a:ext>
            </a:extLst>
          </p:cNvPr>
          <p:cNvSpPr txBox="1">
            <a:spLocks noChangeArrowheads="1"/>
          </p:cNvSpPr>
          <p:nvPr/>
        </p:nvSpPr>
        <p:spPr bwMode="auto">
          <a:xfrm>
            <a:off x="947410" y="4401386"/>
            <a:ext cx="1179810"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WR (</a:t>
            </a:r>
            <a:r>
              <a:rPr lang="de-DE" altLang="de-DE" sz="1000" dirty="0">
                <a:solidFill>
                  <a:srgbClr val="FF6600"/>
                </a:solidFill>
                <a:latin typeface="+mn-lt"/>
              </a:rPr>
              <a:t>55%</a:t>
            </a:r>
            <a:r>
              <a:rPr lang="de-DE" altLang="de-DE" sz="1000" dirty="0">
                <a:solidFill>
                  <a:srgbClr val="00294D"/>
                </a:solidFill>
                <a:latin typeface="+mn-lt"/>
              </a:rPr>
              <a:t>): 614 EUR</a:t>
            </a:r>
          </a:p>
        </p:txBody>
      </p:sp>
      <p:sp>
        <p:nvSpPr>
          <p:cNvPr id="23" name="Textfeld 17">
            <a:extLst>
              <a:ext uri="{FF2B5EF4-FFF2-40B4-BE49-F238E27FC236}">
                <a16:creationId xmlns:a16="http://schemas.microsoft.com/office/drawing/2014/main" id="{090D0DFE-62BD-40D2-BF68-94BF7568EFC9}"/>
              </a:ext>
            </a:extLst>
          </p:cNvPr>
          <p:cNvSpPr txBox="1">
            <a:spLocks noChangeArrowheads="1"/>
          </p:cNvSpPr>
          <p:nvPr/>
        </p:nvSpPr>
        <p:spPr bwMode="auto">
          <a:xfrm>
            <a:off x="657266" y="3790397"/>
            <a:ext cx="1469954" cy="40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Volle EMR:  1.116 EUR</a:t>
            </a:r>
            <a:br>
              <a:rPr lang="de-DE" altLang="de-DE" sz="1000" dirty="0">
                <a:solidFill>
                  <a:srgbClr val="00294D"/>
                </a:solidFill>
                <a:latin typeface="+mn-lt"/>
              </a:rPr>
            </a:br>
            <a:r>
              <a:rPr lang="de-DE" altLang="de-DE" sz="1000" dirty="0">
                <a:solidFill>
                  <a:srgbClr val="00294D"/>
                </a:solidFill>
                <a:latin typeface="+mn-lt"/>
              </a:rPr>
              <a:t>(Halbe EMR:     558 EUR)</a:t>
            </a:r>
          </a:p>
        </p:txBody>
      </p:sp>
      <p:sp>
        <p:nvSpPr>
          <p:cNvPr id="24" name="Textfeld 18">
            <a:extLst>
              <a:ext uri="{FF2B5EF4-FFF2-40B4-BE49-F238E27FC236}">
                <a16:creationId xmlns:a16="http://schemas.microsoft.com/office/drawing/2014/main" id="{2B370EC8-74AD-4502-ADE8-EE50987A1DF9}"/>
              </a:ext>
            </a:extLst>
          </p:cNvPr>
          <p:cNvSpPr txBox="1">
            <a:spLocks noChangeArrowheads="1"/>
          </p:cNvSpPr>
          <p:nvPr/>
        </p:nvSpPr>
        <p:spPr bwMode="auto">
          <a:xfrm>
            <a:off x="836802" y="3257873"/>
            <a:ext cx="1290418"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AR mit </a:t>
            </a:r>
            <a:r>
              <a:rPr lang="de-DE" altLang="de-DE" sz="1000" dirty="0">
                <a:solidFill>
                  <a:srgbClr val="FF6600"/>
                </a:solidFill>
                <a:latin typeface="+mn-lt"/>
              </a:rPr>
              <a:t>67</a:t>
            </a:r>
            <a:r>
              <a:rPr lang="de-DE" altLang="de-DE" sz="1000" dirty="0">
                <a:solidFill>
                  <a:srgbClr val="00294D"/>
                </a:solidFill>
                <a:latin typeface="+mn-lt"/>
              </a:rPr>
              <a:t>:  1.159 EUR</a:t>
            </a:r>
          </a:p>
        </p:txBody>
      </p:sp>
      <p:sp>
        <p:nvSpPr>
          <p:cNvPr id="25" name="Textfeld 19">
            <a:extLst>
              <a:ext uri="{FF2B5EF4-FFF2-40B4-BE49-F238E27FC236}">
                <a16:creationId xmlns:a16="http://schemas.microsoft.com/office/drawing/2014/main" id="{D39C7DA0-7A8B-433E-AA6F-C9162CA93834}"/>
              </a:ext>
            </a:extLst>
          </p:cNvPr>
          <p:cNvSpPr txBox="1">
            <a:spLocks noChangeArrowheads="1"/>
          </p:cNvSpPr>
          <p:nvPr/>
        </p:nvSpPr>
        <p:spPr bwMode="auto">
          <a:xfrm>
            <a:off x="858985" y="2192287"/>
            <a:ext cx="1268236"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Netto ca.: 2.558 EUR</a:t>
            </a:r>
          </a:p>
        </p:txBody>
      </p:sp>
      <p:sp>
        <p:nvSpPr>
          <p:cNvPr id="26" name="Textfeld 20">
            <a:extLst>
              <a:ext uri="{FF2B5EF4-FFF2-40B4-BE49-F238E27FC236}">
                <a16:creationId xmlns:a16="http://schemas.microsoft.com/office/drawing/2014/main" id="{614D518F-53C5-4E09-976C-7957AC1FFBD2}"/>
              </a:ext>
            </a:extLst>
          </p:cNvPr>
          <p:cNvSpPr txBox="1">
            <a:spLocks noChangeArrowheads="1"/>
          </p:cNvSpPr>
          <p:nvPr/>
        </p:nvSpPr>
        <p:spPr bwMode="auto">
          <a:xfrm>
            <a:off x="1093283" y="1220388"/>
            <a:ext cx="1033937"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Brutto: 3.500 EUR</a:t>
            </a:r>
          </a:p>
        </p:txBody>
      </p:sp>
      <p:sp>
        <p:nvSpPr>
          <p:cNvPr id="27" name="Rechteck 76">
            <a:extLst>
              <a:ext uri="{FF2B5EF4-FFF2-40B4-BE49-F238E27FC236}">
                <a16:creationId xmlns:a16="http://schemas.microsoft.com/office/drawing/2014/main" id="{6386A082-083F-46E0-8C93-84CE0E6847C0}"/>
              </a:ext>
            </a:extLst>
          </p:cNvPr>
          <p:cNvSpPr>
            <a:spLocks noChangeArrowheads="1"/>
          </p:cNvSpPr>
          <p:nvPr/>
        </p:nvSpPr>
        <p:spPr bwMode="auto">
          <a:xfrm>
            <a:off x="2447488" y="1325116"/>
            <a:ext cx="1051830" cy="3641490"/>
          </a:xfrm>
          <a:prstGeom prst="rect">
            <a:avLst/>
          </a:prstGeom>
          <a:solidFill>
            <a:schemeClr val="tx1"/>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spcBef>
                <a:spcPct val="0"/>
              </a:spcBef>
              <a:spcAft>
                <a:spcPct val="75000"/>
              </a:spcAft>
              <a:buClr>
                <a:srgbClr val="00294D"/>
              </a:buClr>
              <a:buSzPct val="80000"/>
              <a:buFont typeface="Wingdings" charset="2"/>
              <a:buNone/>
              <a:defRPr/>
            </a:pPr>
            <a:r>
              <a:rPr lang="de-DE" altLang="de-DE" sz="1100" dirty="0">
                <a:solidFill>
                  <a:srgbClr val="FFFFFF"/>
                </a:solidFill>
                <a:latin typeface="+mn-lt"/>
              </a:rPr>
              <a:t>Bruttogehalt</a:t>
            </a:r>
          </a:p>
          <a:p>
            <a:pPr algn="ctr" eaLnBrk="0" fontAlgn="base" hangingPunct="0">
              <a:spcBef>
                <a:spcPct val="0"/>
              </a:spcBef>
              <a:spcAft>
                <a:spcPct val="75000"/>
              </a:spcAft>
              <a:buClr>
                <a:srgbClr val="00294D"/>
              </a:buClr>
              <a:buSzPct val="80000"/>
              <a:buFont typeface="Wingdings" charset="2"/>
              <a:buNone/>
              <a:defRPr/>
            </a:pPr>
            <a:r>
              <a:rPr lang="de-DE" altLang="de-DE" sz="1100" dirty="0">
                <a:solidFill>
                  <a:srgbClr val="FFFFFF"/>
                </a:solidFill>
                <a:latin typeface="+mn-lt"/>
              </a:rPr>
              <a:t>3.500 EUR</a:t>
            </a:r>
          </a:p>
        </p:txBody>
      </p:sp>
      <p:sp>
        <p:nvSpPr>
          <p:cNvPr id="28" name="Rechteck 77">
            <a:extLst>
              <a:ext uri="{FF2B5EF4-FFF2-40B4-BE49-F238E27FC236}">
                <a16:creationId xmlns:a16="http://schemas.microsoft.com/office/drawing/2014/main" id="{6DCD4BC8-D8D1-4D6C-939E-C80EA4DED977}"/>
              </a:ext>
            </a:extLst>
          </p:cNvPr>
          <p:cNvSpPr>
            <a:spLocks noChangeArrowheads="1"/>
          </p:cNvSpPr>
          <p:nvPr/>
        </p:nvSpPr>
        <p:spPr bwMode="auto">
          <a:xfrm>
            <a:off x="3672316" y="2316308"/>
            <a:ext cx="1051830" cy="824512"/>
          </a:xfrm>
          <a:prstGeom prst="rect">
            <a:avLst/>
          </a:prstGeom>
          <a:solidFill>
            <a:schemeClr val="tx1"/>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spcBef>
                <a:spcPct val="0"/>
              </a:spcBef>
              <a:spcAft>
                <a:spcPct val="75000"/>
              </a:spcAft>
              <a:buClr>
                <a:srgbClr val="00294D"/>
              </a:buClr>
              <a:buSzPct val="80000"/>
              <a:buFont typeface="Wingdings" charset="2"/>
              <a:buNone/>
              <a:defRPr/>
            </a:pPr>
            <a:r>
              <a:rPr lang="de-DE" altLang="de-DE" sz="1100" dirty="0">
                <a:solidFill>
                  <a:srgbClr val="FFFFFF"/>
                </a:solidFill>
                <a:latin typeface="+mn-lt"/>
              </a:rPr>
              <a:t>Nettogehalt</a:t>
            </a:r>
          </a:p>
          <a:p>
            <a:pPr algn="ctr" eaLnBrk="0" fontAlgn="base" hangingPunct="0">
              <a:spcBef>
                <a:spcPct val="0"/>
              </a:spcBef>
              <a:spcAft>
                <a:spcPct val="75000"/>
              </a:spcAft>
              <a:buClr>
                <a:srgbClr val="00294D"/>
              </a:buClr>
              <a:buSzPct val="80000"/>
              <a:buFont typeface="Wingdings" charset="2"/>
              <a:buNone/>
              <a:defRPr/>
            </a:pPr>
            <a:r>
              <a:rPr lang="de-DE" altLang="de-DE" sz="1100" dirty="0">
                <a:solidFill>
                  <a:srgbClr val="FFFFFF"/>
                </a:solidFill>
                <a:latin typeface="+mn-lt"/>
              </a:rPr>
              <a:t>2.558 EUR</a:t>
            </a:r>
          </a:p>
        </p:txBody>
      </p:sp>
      <p:sp>
        <p:nvSpPr>
          <p:cNvPr id="29" name="Rechteck 82">
            <a:extLst>
              <a:ext uri="{FF2B5EF4-FFF2-40B4-BE49-F238E27FC236}">
                <a16:creationId xmlns:a16="http://schemas.microsoft.com/office/drawing/2014/main" id="{8C08CB19-C7E0-4736-8FC7-0C38C3B29810}"/>
              </a:ext>
            </a:extLst>
          </p:cNvPr>
          <p:cNvSpPr>
            <a:spLocks noChangeArrowheads="1"/>
          </p:cNvSpPr>
          <p:nvPr/>
        </p:nvSpPr>
        <p:spPr bwMode="auto">
          <a:xfrm>
            <a:off x="7331577" y="3850105"/>
            <a:ext cx="1051830" cy="1116501"/>
          </a:xfrm>
          <a:prstGeom prst="rect">
            <a:avLst/>
          </a:prstGeom>
          <a:solidFill>
            <a:schemeClr val="bg2"/>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spcBef>
                <a:spcPct val="0"/>
              </a:spcBef>
              <a:spcAft>
                <a:spcPct val="0"/>
              </a:spcAft>
              <a:buClr>
                <a:srgbClr val="00294D"/>
              </a:buClr>
              <a:buSzPct val="80000"/>
              <a:buFont typeface="Wingdings" charset="2"/>
              <a:buNone/>
              <a:defRPr/>
            </a:pPr>
            <a:endParaRPr lang="de-DE" altLang="de-DE" sz="1050" dirty="0">
              <a:latin typeface="+mn-lt"/>
            </a:endParaRPr>
          </a:p>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Bruttorente</a:t>
            </a:r>
          </a:p>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 1.159 EUR</a:t>
            </a:r>
          </a:p>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mit 67 Jahren</a:t>
            </a:r>
          </a:p>
          <a:p>
            <a:pPr algn="ctr" eaLnBrk="0" fontAlgn="base" hangingPunct="0">
              <a:spcBef>
                <a:spcPct val="0"/>
              </a:spcBef>
              <a:spcAft>
                <a:spcPct val="0"/>
              </a:spcAft>
              <a:buClr>
                <a:srgbClr val="00294D"/>
              </a:buClr>
              <a:buSzPct val="80000"/>
              <a:buFont typeface="Wingdings" charset="2"/>
              <a:buNone/>
              <a:defRPr/>
            </a:pPr>
            <a:endParaRPr lang="de-DE" altLang="de-DE" sz="1050" dirty="0">
              <a:latin typeface="+mn-lt"/>
            </a:endParaRPr>
          </a:p>
        </p:txBody>
      </p:sp>
      <p:sp>
        <p:nvSpPr>
          <p:cNvPr id="30" name="Rechteck 24">
            <a:extLst>
              <a:ext uri="{FF2B5EF4-FFF2-40B4-BE49-F238E27FC236}">
                <a16:creationId xmlns:a16="http://schemas.microsoft.com/office/drawing/2014/main" id="{76ECE157-8F5C-4E79-B027-960AFCC6AFF5}"/>
              </a:ext>
            </a:extLst>
          </p:cNvPr>
          <p:cNvSpPr>
            <a:spLocks noChangeArrowheads="1"/>
          </p:cNvSpPr>
          <p:nvPr/>
        </p:nvSpPr>
        <p:spPr bwMode="auto">
          <a:xfrm>
            <a:off x="7331577" y="2316308"/>
            <a:ext cx="1051830" cy="1102352"/>
          </a:xfrm>
          <a:prstGeom prst="rect">
            <a:avLst/>
          </a:prstGeom>
          <a:solidFill>
            <a:srgbClr val="00E6E6"/>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lnSpc>
                <a:spcPct val="120000"/>
              </a:lnSpc>
              <a:spcBef>
                <a:spcPct val="0"/>
              </a:spcBef>
              <a:spcAft>
                <a:spcPct val="0"/>
              </a:spcAft>
              <a:buClr>
                <a:srgbClr val="00294D"/>
              </a:buClr>
              <a:buSzPct val="80000"/>
              <a:buFont typeface="Wingdings" charset="2"/>
              <a:buNone/>
              <a:defRPr/>
            </a:pPr>
            <a:r>
              <a:rPr lang="de-DE" altLang="de-DE" sz="1100" b="1" dirty="0">
                <a:latin typeface="+mn-lt"/>
              </a:rPr>
              <a:t>Versorgungs-lücke</a:t>
            </a:r>
            <a:r>
              <a:rPr lang="de-DE" altLang="de-DE" sz="1100" dirty="0">
                <a:latin typeface="+mn-lt"/>
              </a:rPr>
              <a:t> </a:t>
            </a:r>
          </a:p>
          <a:p>
            <a:pPr algn="ctr" eaLnBrk="0" fontAlgn="base" hangingPunct="0">
              <a:lnSpc>
                <a:spcPct val="120000"/>
              </a:lnSpc>
              <a:spcBef>
                <a:spcPct val="0"/>
              </a:spcBef>
              <a:spcAft>
                <a:spcPct val="0"/>
              </a:spcAft>
              <a:buClr>
                <a:srgbClr val="00294D"/>
              </a:buClr>
              <a:buSzPct val="80000"/>
              <a:buFont typeface="Wingdings" charset="2"/>
              <a:buNone/>
              <a:defRPr/>
            </a:pPr>
            <a:r>
              <a:rPr lang="de-DE" altLang="de-DE" sz="1100" dirty="0">
                <a:latin typeface="+mn-lt"/>
              </a:rPr>
              <a:t>vom Gehalt</a:t>
            </a:r>
          </a:p>
          <a:p>
            <a:pPr algn="ctr" eaLnBrk="0" fontAlgn="base" hangingPunct="0">
              <a:lnSpc>
                <a:spcPct val="120000"/>
              </a:lnSpc>
              <a:spcBef>
                <a:spcPct val="0"/>
              </a:spcBef>
              <a:spcAft>
                <a:spcPct val="0"/>
              </a:spcAft>
              <a:buClr>
                <a:srgbClr val="00294D"/>
              </a:buClr>
              <a:buSzPct val="80000"/>
              <a:buFont typeface="Wingdings" charset="2"/>
              <a:buNone/>
              <a:defRPr/>
            </a:pPr>
            <a:r>
              <a:rPr lang="de-DE" altLang="de-DE" sz="1100" dirty="0">
                <a:latin typeface="+mn-lt"/>
              </a:rPr>
              <a:t>mindestens</a:t>
            </a:r>
          </a:p>
          <a:p>
            <a:pPr algn="ctr" eaLnBrk="0" fontAlgn="base" hangingPunct="0">
              <a:lnSpc>
                <a:spcPct val="120000"/>
              </a:lnSpc>
              <a:spcBef>
                <a:spcPct val="0"/>
              </a:spcBef>
              <a:spcAft>
                <a:spcPct val="0"/>
              </a:spcAft>
              <a:buClr>
                <a:srgbClr val="00294D"/>
              </a:buClr>
              <a:buSzPct val="80000"/>
              <a:buFont typeface="Wingdings" charset="2"/>
              <a:buNone/>
              <a:defRPr/>
            </a:pPr>
            <a:r>
              <a:rPr lang="de-DE" altLang="de-DE" sz="1100" b="1" dirty="0">
                <a:latin typeface="+mn-lt"/>
              </a:rPr>
              <a:t>1.399 EUR</a:t>
            </a:r>
          </a:p>
        </p:txBody>
      </p:sp>
      <p:sp>
        <p:nvSpPr>
          <p:cNvPr id="31" name="Rechteck 84">
            <a:extLst>
              <a:ext uri="{FF2B5EF4-FFF2-40B4-BE49-F238E27FC236}">
                <a16:creationId xmlns:a16="http://schemas.microsoft.com/office/drawing/2014/main" id="{26B48B4C-6DEC-4ACF-AE04-DF7C8C43D195}"/>
              </a:ext>
            </a:extLst>
          </p:cNvPr>
          <p:cNvSpPr>
            <a:spLocks noChangeArrowheads="1"/>
          </p:cNvSpPr>
          <p:nvPr/>
        </p:nvSpPr>
        <p:spPr bwMode="auto">
          <a:xfrm>
            <a:off x="4905447" y="4362050"/>
            <a:ext cx="1051830" cy="604556"/>
          </a:xfrm>
          <a:prstGeom prst="rect">
            <a:avLst/>
          </a:prstGeom>
          <a:solidFill>
            <a:schemeClr val="bg2"/>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spcBef>
                <a:spcPct val="0"/>
              </a:spcBef>
              <a:spcAft>
                <a:spcPct val="0"/>
              </a:spcAft>
              <a:buClr>
                <a:srgbClr val="00294D"/>
              </a:buClr>
              <a:buSzPct val="80000"/>
              <a:buFont typeface="Wingdings" charset="2"/>
              <a:buNone/>
              <a:defRPr/>
            </a:pPr>
            <a:endParaRPr lang="de-DE" altLang="de-DE" sz="1100" dirty="0">
              <a:latin typeface="+mn-lt"/>
            </a:endParaRPr>
          </a:p>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Volle EMR:</a:t>
            </a:r>
          </a:p>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1.116 EUR</a:t>
            </a:r>
          </a:p>
        </p:txBody>
      </p:sp>
      <p:sp>
        <p:nvSpPr>
          <p:cNvPr id="32" name="Rechteck 26">
            <a:extLst>
              <a:ext uri="{FF2B5EF4-FFF2-40B4-BE49-F238E27FC236}">
                <a16:creationId xmlns:a16="http://schemas.microsoft.com/office/drawing/2014/main" id="{FA1FFCC3-7DCA-403E-B87C-BA0461D0496E}"/>
              </a:ext>
            </a:extLst>
          </p:cNvPr>
          <p:cNvSpPr>
            <a:spLocks noChangeArrowheads="1"/>
          </p:cNvSpPr>
          <p:nvPr/>
        </p:nvSpPr>
        <p:spPr bwMode="auto">
          <a:xfrm>
            <a:off x="4905447" y="2316308"/>
            <a:ext cx="1051830" cy="1588569"/>
          </a:xfrm>
          <a:prstGeom prst="rect">
            <a:avLst/>
          </a:prstGeom>
          <a:solidFill>
            <a:srgbClr val="00E6E6"/>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b="1" dirty="0">
                <a:latin typeface="+mn-lt"/>
              </a:rPr>
              <a:t>Versorgungs-lücke </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dirty="0">
                <a:latin typeface="+mn-lt"/>
              </a:rPr>
              <a:t>vom Gehalt</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dirty="0">
                <a:latin typeface="+mn-lt"/>
              </a:rPr>
              <a:t>mindestens</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b="1" dirty="0">
                <a:latin typeface="+mn-lt"/>
              </a:rPr>
              <a:t>1.472 EUR</a:t>
            </a:r>
          </a:p>
        </p:txBody>
      </p:sp>
      <p:sp>
        <p:nvSpPr>
          <p:cNvPr id="33" name="Rechteck 86">
            <a:extLst>
              <a:ext uri="{FF2B5EF4-FFF2-40B4-BE49-F238E27FC236}">
                <a16:creationId xmlns:a16="http://schemas.microsoft.com/office/drawing/2014/main" id="{9B9BE59D-BE4A-4EE9-8633-A8A291DE2794}"/>
              </a:ext>
            </a:extLst>
          </p:cNvPr>
          <p:cNvSpPr>
            <a:spLocks noChangeArrowheads="1"/>
          </p:cNvSpPr>
          <p:nvPr/>
        </p:nvSpPr>
        <p:spPr bwMode="auto">
          <a:xfrm>
            <a:off x="6106748" y="4569889"/>
            <a:ext cx="1051830" cy="396716"/>
          </a:xfrm>
          <a:prstGeom prst="rect">
            <a:avLst/>
          </a:prstGeom>
          <a:solidFill>
            <a:schemeClr val="bg2"/>
          </a:solidFill>
          <a:ln w="9525">
            <a:noFill/>
            <a:round/>
            <a:headEnd/>
            <a:tailEnd/>
          </a:ln>
        </p:spPr>
        <p:txBody>
          <a:bodyPr lIns="36000" tIns="36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Große WR</a:t>
            </a:r>
          </a:p>
          <a:p>
            <a:pPr algn="ctr" eaLnBrk="0" fontAlgn="base" hangingPunct="0">
              <a:spcBef>
                <a:spcPct val="0"/>
              </a:spcBef>
              <a:spcAft>
                <a:spcPct val="0"/>
              </a:spcAft>
              <a:buClr>
                <a:srgbClr val="00294D"/>
              </a:buClr>
              <a:buSzPct val="80000"/>
              <a:buFont typeface="Wingdings" charset="2"/>
              <a:buNone/>
              <a:defRPr/>
            </a:pPr>
            <a:r>
              <a:rPr lang="de-DE" altLang="de-DE" sz="1100" dirty="0">
                <a:latin typeface="+mn-lt"/>
              </a:rPr>
              <a:t>= 670 EUR</a:t>
            </a:r>
          </a:p>
        </p:txBody>
      </p:sp>
      <p:cxnSp>
        <p:nvCxnSpPr>
          <p:cNvPr id="34" name="Gerade Verbindung 13">
            <a:extLst>
              <a:ext uri="{FF2B5EF4-FFF2-40B4-BE49-F238E27FC236}">
                <a16:creationId xmlns:a16="http://schemas.microsoft.com/office/drawing/2014/main" id="{336FDBEF-335F-469C-8FEC-72EF53A5AA05}"/>
              </a:ext>
            </a:extLst>
          </p:cNvPr>
          <p:cNvCxnSpPr>
            <a:cxnSpLocks noChangeShapeType="1"/>
          </p:cNvCxnSpPr>
          <p:nvPr/>
        </p:nvCxnSpPr>
        <p:spPr bwMode="auto">
          <a:xfrm flipH="1">
            <a:off x="2309734" y="2324726"/>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35" name="Gerade Verbindung 13">
            <a:extLst>
              <a:ext uri="{FF2B5EF4-FFF2-40B4-BE49-F238E27FC236}">
                <a16:creationId xmlns:a16="http://schemas.microsoft.com/office/drawing/2014/main" id="{8768FE38-809C-4B20-AD30-FEAF40F01A39}"/>
              </a:ext>
            </a:extLst>
          </p:cNvPr>
          <p:cNvCxnSpPr>
            <a:cxnSpLocks noChangeShapeType="1"/>
          </p:cNvCxnSpPr>
          <p:nvPr/>
        </p:nvCxnSpPr>
        <p:spPr bwMode="auto">
          <a:xfrm flipH="1">
            <a:off x="3545614" y="2324726"/>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36" name="Gerade Verbindung 12">
            <a:extLst>
              <a:ext uri="{FF2B5EF4-FFF2-40B4-BE49-F238E27FC236}">
                <a16:creationId xmlns:a16="http://schemas.microsoft.com/office/drawing/2014/main" id="{3792E7A5-8B7C-492D-9A49-78BC0F0B2967}"/>
              </a:ext>
            </a:extLst>
          </p:cNvPr>
          <p:cNvCxnSpPr>
            <a:cxnSpLocks noChangeShapeType="1"/>
          </p:cNvCxnSpPr>
          <p:nvPr/>
        </p:nvCxnSpPr>
        <p:spPr bwMode="auto">
          <a:xfrm flipH="1">
            <a:off x="2171130" y="3412673"/>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37" name="Gerade Verbindung 12">
            <a:extLst>
              <a:ext uri="{FF2B5EF4-FFF2-40B4-BE49-F238E27FC236}">
                <a16:creationId xmlns:a16="http://schemas.microsoft.com/office/drawing/2014/main" id="{FFC2A2B4-BF72-4074-91C4-F78E37AB16E3}"/>
              </a:ext>
            </a:extLst>
          </p:cNvPr>
          <p:cNvCxnSpPr>
            <a:cxnSpLocks noChangeShapeType="1"/>
          </p:cNvCxnSpPr>
          <p:nvPr/>
        </p:nvCxnSpPr>
        <p:spPr bwMode="auto">
          <a:xfrm flipH="1">
            <a:off x="2171130" y="3712239"/>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38" name="Textfeld 18">
            <a:extLst>
              <a:ext uri="{FF2B5EF4-FFF2-40B4-BE49-F238E27FC236}">
                <a16:creationId xmlns:a16="http://schemas.microsoft.com/office/drawing/2014/main" id="{44089FF6-11D6-4E08-AF7B-09BFEE90EADA}"/>
              </a:ext>
            </a:extLst>
          </p:cNvPr>
          <p:cNvSpPr txBox="1">
            <a:spLocks noChangeArrowheads="1"/>
          </p:cNvSpPr>
          <p:nvPr/>
        </p:nvSpPr>
        <p:spPr bwMode="auto">
          <a:xfrm>
            <a:off x="800452" y="3418659"/>
            <a:ext cx="1326768"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AR mit </a:t>
            </a:r>
            <a:r>
              <a:rPr lang="de-DE" altLang="de-DE" sz="1000" dirty="0">
                <a:solidFill>
                  <a:srgbClr val="FF6600"/>
                </a:solidFill>
                <a:latin typeface="+mn-lt"/>
              </a:rPr>
              <a:t>65</a:t>
            </a:r>
            <a:r>
              <a:rPr lang="de-DE" altLang="de-DE" sz="1000" dirty="0">
                <a:solidFill>
                  <a:srgbClr val="00294D"/>
                </a:solidFill>
                <a:latin typeface="+mn-lt"/>
              </a:rPr>
              <a:t>:  1.031 EUR</a:t>
            </a:r>
          </a:p>
        </p:txBody>
      </p:sp>
      <p:sp>
        <p:nvSpPr>
          <p:cNvPr id="39" name="Textfeld 18">
            <a:extLst>
              <a:ext uri="{FF2B5EF4-FFF2-40B4-BE49-F238E27FC236}">
                <a16:creationId xmlns:a16="http://schemas.microsoft.com/office/drawing/2014/main" id="{D0A3634F-C591-41C0-BC41-BFEBCAC30E16}"/>
              </a:ext>
            </a:extLst>
          </p:cNvPr>
          <p:cNvSpPr txBox="1">
            <a:spLocks noChangeArrowheads="1"/>
          </p:cNvSpPr>
          <p:nvPr/>
        </p:nvSpPr>
        <p:spPr bwMode="auto">
          <a:xfrm>
            <a:off x="836802" y="3580733"/>
            <a:ext cx="1290418"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AR mit </a:t>
            </a:r>
            <a:r>
              <a:rPr lang="de-DE" altLang="de-DE" sz="1000" dirty="0">
                <a:solidFill>
                  <a:srgbClr val="FF6600"/>
                </a:solidFill>
                <a:latin typeface="+mn-lt"/>
              </a:rPr>
              <a:t>63</a:t>
            </a:r>
            <a:r>
              <a:rPr lang="de-DE" altLang="de-DE" sz="1000" dirty="0">
                <a:solidFill>
                  <a:srgbClr val="00294D"/>
                </a:solidFill>
                <a:latin typeface="+mn-lt"/>
              </a:rPr>
              <a:t>:     910 EUR</a:t>
            </a:r>
          </a:p>
        </p:txBody>
      </p:sp>
      <p:cxnSp>
        <p:nvCxnSpPr>
          <p:cNvPr id="40" name="Gerade Verbindung 11">
            <a:extLst>
              <a:ext uri="{FF2B5EF4-FFF2-40B4-BE49-F238E27FC236}">
                <a16:creationId xmlns:a16="http://schemas.microsoft.com/office/drawing/2014/main" id="{025954BF-EF46-481E-A04A-5ED57AF72929}"/>
              </a:ext>
            </a:extLst>
          </p:cNvPr>
          <p:cNvCxnSpPr>
            <a:cxnSpLocks noChangeShapeType="1"/>
          </p:cNvCxnSpPr>
          <p:nvPr/>
        </p:nvCxnSpPr>
        <p:spPr bwMode="auto">
          <a:xfrm flipH="1">
            <a:off x="2309734" y="3927927"/>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41" name="Gerade Verbindung 9">
            <a:extLst>
              <a:ext uri="{FF2B5EF4-FFF2-40B4-BE49-F238E27FC236}">
                <a16:creationId xmlns:a16="http://schemas.microsoft.com/office/drawing/2014/main" id="{49473E8E-528B-4D58-AE45-13ECBC8EBAF8}"/>
              </a:ext>
            </a:extLst>
          </p:cNvPr>
          <p:cNvCxnSpPr>
            <a:cxnSpLocks noChangeShapeType="1"/>
          </p:cNvCxnSpPr>
          <p:nvPr/>
        </p:nvCxnSpPr>
        <p:spPr bwMode="auto">
          <a:xfrm flipH="1">
            <a:off x="2309734" y="4533051"/>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42" name="Gerade Verbindung 12">
            <a:extLst>
              <a:ext uri="{FF2B5EF4-FFF2-40B4-BE49-F238E27FC236}">
                <a16:creationId xmlns:a16="http://schemas.microsoft.com/office/drawing/2014/main" id="{B9260E98-5821-4A92-A5CD-A2FC51801852}"/>
              </a:ext>
            </a:extLst>
          </p:cNvPr>
          <p:cNvCxnSpPr>
            <a:cxnSpLocks noChangeShapeType="1"/>
          </p:cNvCxnSpPr>
          <p:nvPr/>
        </p:nvCxnSpPr>
        <p:spPr bwMode="auto">
          <a:xfrm flipH="1">
            <a:off x="2309734" y="3568447"/>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43" name="Gerade Verbindung 14">
            <a:extLst>
              <a:ext uri="{FF2B5EF4-FFF2-40B4-BE49-F238E27FC236}">
                <a16:creationId xmlns:a16="http://schemas.microsoft.com/office/drawing/2014/main" id="{45A1F1EC-43EB-48D5-BC5A-A3C8DD1F07B7}"/>
              </a:ext>
            </a:extLst>
          </p:cNvPr>
          <p:cNvCxnSpPr>
            <a:cxnSpLocks noChangeShapeType="1"/>
          </p:cNvCxnSpPr>
          <p:nvPr/>
        </p:nvCxnSpPr>
        <p:spPr bwMode="auto">
          <a:xfrm flipH="1">
            <a:off x="2309734" y="1327690"/>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44" name="Gerade Verbindung 12">
            <a:extLst>
              <a:ext uri="{FF2B5EF4-FFF2-40B4-BE49-F238E27FC236}">
                <a16:creationId xmlns:a16="http://schemas.microsoft.com/office/drawing/2014/main" id="{D7C67E0C-B190-461D-B39A-BD22BAAF47AE}"/>
              </a:ext>
            </a:extLst>
          </p:cNvPr>
          <p:cNvCxnSpPr>
            <a:cxnSpLocks noChangeShapeType="1"/>
          </p:cNvCxnSpPr>
          <p:nvPr/>
        </p:nvCxnSpPr>
        <p:spPr bwMode="auto">
          <a:xfrm flipH="1">
            <a:off x="2309734" y="3412673"/>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45" name="Gerade Verbindung 12">
            <a:extLst>
              <a:ext uri="{FF2B5EF4-FFF2-40B4-BE49-F238E27FC236}">
                <a16:creationId xmlns:a16="http://schemas.microsoft.com/office/drawing/2014/main" id="{213FAAF8-B361-4997-B9FC-78DB93CFB2ED}"/>
              </a:ext>
            </a:extLst>
          </p:cNvPr>
          <p:cNvCxnSpPr>
            <a:cxnSpLocks noChangeShapeType="1"/>
          </p:cNvCxnSpPr>
          <p:nvPr/>
        </p:nvCxnSpPr>
        <p:spPr bwMode="auto">
          <a:xfrm flipH="1">
            <a:off x="2309734" y="3712239"/>
            <a:ext cx="115503"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46" name="Rechteck 45">
            <a:extLst>
              <a:ext uri="{FF2B5EF4-FFF2-40B4-BE49-F238E27FC236}">
                <a16:creationId xmlns:a16="http://schemas.microsoft.com/office/drawing/2014/main" id="{705E7735-C91A-4610-8014-A5CEC77F5905}"/>
              </a:ext>
            </a:extLst>
          </p:cNvPr>
          <p:cNvSpPr/>
          <p:nvPr/>
        </p:nvSpPr>
        <p:spPr bwMode="auto">
          <a:xfrm>
            <a:off x="7327347" y="3459963"/>
            <a:ext cx="1049062" cy="157928"/>
          </a:xfrm>
          <a:prstGeom prst="rect">
            <a:avLst/>
          </a:prstGeom>
          <a:noFill/>
          <a:ln w="9525" cap="flat" cmpd="sng" algn="ctr">
            <a:noFill/>
            <a:prstDash val="solid"/>
            <a:round/>
            <a:headEnd type="none" w="med" len="med"/>
            <a:tailEnd type="none" w="med" len="med"/>
          </a:ln>
          <a:effectLst/>
        </p:spPr>
        <p:txBody>
          <a:bodyPr lIns="36000" tIns="0" rIns="36000" bIns="0" anchor="ctr">
            <a:spAutoFit/>
          </a:bodyPr>
          <a:lstStyle/>
          <a:p>
            <a:pPr algn="ctr" eaLnBrk="0" hangingPunct="0">
              <a:spcAft>
                <a:spcPct val="75000"/>
              </a:spcAft>
              <a:buClr>
                <a:srgbClr val="00294D"/>
              </a:buClr>
              <a:buSzPct val="80000"/>
              <a:buFont typeface="Wingdings" charset="0"/>
              <a:buNone/>
              <a:tabLst>
                <a:tab pos="2006600" algn="r"/>
                <a:tab pos="7045325" algn="r"/>
                <a:tab pos="7907338" algn="l"/>
              </a:tabLst>
              <a:defRPr/>
            </a:pPr>
            <a:r>
              <a:rPr lang="de-DE" sz="1050" kern="0" dirty="0">
                <a:solidFill>
                  <a:schemeClr val="tx1"/>
                </a:solidFill>
                <a:ea typeface="ＭＳ Ｐゴシック" charset="0"/>
                <a:cs typeface="Arial"/>
              </a:rPr>
              <a:t>Rente mit 65?</a:t>
            </a:r>
          </a:p>
        </p:txBody>
      </p:sp>
      <p:sp>
        <p:nvSpPr>
          <p:cNvPr id="47" name="Rechteck 46">
            <a:extLst>
              <a:ext uri="{FF2B5EF4-FFF2-40B4-BE49-F238E27FC236}">
                <a16:creationId xmlns:a16="http://schemas.microsoft.com/office/drawing/2014/main" id="{D1481732-8941-4CDE-8A99-B18D3535E821}"/>
              </a:ext>
            </a:extLst>
          </p:cNvPr>
          <p:cNvSpPr/>
          <p:nvPr/>
        </p:nvSpPr>
        <p:spPr bwMode="auto">
          <a:xfrm>
            <a:off x="7327347" y="3672844"/>
            <a:ext cx="1049062" cy="157928"/>
          </a:xfrm>
          <a:prstGeom prst="rect">
            <a:avLst/>
          </a:prstGeom>
          <a:noFill/>
          <a:ln w="9525" cap="flat" cmpd="sng" algn="ctr">
            <a:noFill/>
            <a:prstDash val="solid"/>
            <a:round/>
            <a:headEnd type="none" w="med" len="med"/>
            <a:tailEnd type="none" w="med" len="med"/>
          </a:ln>
          <a:effectLst/>
        </p:spPr>
        <p:txBody>
          <a:bodyPr lIns="36000" tIns="0" rIns="36000" bIns="0" anchor="ctr">
            <a:spAutoFit/>
          </a:bodyPr>
          <a:lstStyle/>
          <a:p>
            <a:pPr algn="ctr" eaLnBrk="0" hangingPunct="0">
              <a:spcAft>
                <a:spcPct val="75000"/>
              </a:spcAft>
              <a:buClr>
                <a:srgbClr val="00294D"/>
              </a:buClr>
              <a:buSzPct val="80000"/>
              <a:buFont typeface="Wingdings" charset="0"/>
              <a:buNone/>
              <a:tabLst>
                <a:tab pos="2006600" algn="r"/>
                <a:tab pos="7045325" algn="r"/>
                <a:tab pos="7907338" algn="l"/>
              </a:tabLst>
              <a:defRPr/>
            </a:pPr>
            <a:r>
              <a:rPr lang="de-DE" sz="1050" kern="0" dirty="0">
                <a:solidFill>
                  <a:schemeClr val="tx1"/>
                </a:solidFill>
                <a:ea typeface="ＭＳ Ｐゴシック" charset="0"/>
                <a:cs typeface="Arial"/>
              </a:rPr>
              <a:t>Rente mit 63?</a:t>
            </a:r>
          </a:p>
        </p:txBody>
      </p:sp>
      <p:sp>
        <p:nvSpPr>
          <p:cNvPr id="53" name="Textfeld 15">
            <a:extLst>
              <a:ext uri="{FF2B5EF4-FFF2-40B4-BE49-F238E27FC236}">
                <a16:creationId xmlns:a16="http://schemas.microsoft.com/office/drawing/2014/main" id="{55F7A7BB-23C6-46FA-8EF2-FE5CDDA566E3}"/>
              </a:ext>
            </a:extLst>
          </p:cNvPr>
          <p:cNvSpPr txBox="1">
            <a:spLocks noChangeArrowheads="1"/>
          </p:cNvSpPr>
          <p:nvPr/>
        </p:nvSpPr>
        <p:spPr bwMode="auto">
          <a:xfrm>
            <a:off x="947410" y="4245744"/>
            <a:ext cx="1179810"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WR (60%): 670 EUR</a:t>
            </a:r>
          </a:p>
        </p:txBody>
      </p:sp>
      <p:sp>
        <p:nvSpPr>
          <p:cNvPr id="54" name="Textfeld 15">
            <a:extLst>
              <a:ext uri="{FF2B5EF4-FFF2-40B4-BE49-F238E27FC236}">
                <a16:creationId xmlns:a16="http://schemas.microsoft.com/office/drawing/2014/main" id="{E2F0A121-885C-458E-9712-4C836FFBE243}"/>
              </a:ext>
            </a:extLst>
          </p:cNvPr>
          <p:cNvSpPr txBox="1">
            <a:spLocks noChangeArrowheads="1"/>
          </p:cNvSpPr>
          <p:nvPr/>
        </p:nvSpPr>
        <p:spPr bwMode="auto">
          <a:xfrm>
            <a:off x="947410" y="4569890"/>
            <a:ext cx="1179810"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buFont typeface="Wingdings" charset="2"/>
              <a:buNone/>
              <a:defRPr/>
            </a:pPr>
            <a:r>
              <a:rPr lang="de-DE" altLang="de-DE" sz="1000" dirty="0">
                <a:solidFill>
                  <a:srgbClr val="00294D"/>
                </a:solidFill>
                <a:latin typeface="+mn-lt"/>
              </a:rPr>
              <a:t>WR (25%): 279 EUR</a:t>
            </a:r>
          </a:p>
        </p:txBody>
      </p:sp>
      <p:sp>
        <p:nvSpPr>
          <p:cNvPr id="55" name="Textfeld 15">
            <a:extLst>
              <a:ext uri="{FF2B5EF4-FFF2-40B4-BE49-F238E27FC236}">
                <a16:creationId xmlns:a16="http://schemas.microsoft.com/office/drawing/2014/main" id="{D442C76B-F13B-47A9-A89C-6B14C9C0C9EB}"/>
              </a:ext>
            </a:extLst>
          </p:cNvPr>
          <p:cNvSpPr txBox="1">
            <a:spLocks noChangeArrowheads="1"/>
          </p:cNvSpPr>
          <p:nvPr/>
        </p:nvSpPr>
        <p:spPr bwMode="auto">
          <a:xfrm>
            <a:off x="218210" y="4719099"/>
            <a:ext cx="1909010" cy="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r" eaLnBrk="0" fontAlgn="base" hangingPunct="0">
              <a:spcBef>
                <a:spcPct val="0"/>
              </a:spcBef>
              <a:spcAft>
                <a:spcPct val="75000"/>
              </a:spcAft>
              <a:buClr>
                <a:srgbClr val="00294D"/>
              </a:buClr>
              <a:buSzPct val="80000"/>
              <a:defRPr/>
            </a:pPr>
            <a:r>
              <a:rPr lang="de-DE" altLang="de-DE" sz="1000" dirty="0">
                <a:solidFill>
                  <a:srgbClr val="00294D"/>
                </a:solidFill>
                <a:latin typeface="+mn-lt"/>
              </a:rPr>
              <a:t>HWR mit Zuschlag: 219 EUR </a:t>
            </a:r>
          </a:p>
        </p:txBody>
      </p:sp>
      <p:sp>
        <p:nvSpPr>
          <p:cNvPr id="56" name="Rechteck 28">
            <a:extLst>
              <a:ext uri="{FF2B5EF4-FFF2-40B4-BE49-F238E27FC236}">
                <a16:creationId xmlns:a16="http://schemas.microsoft.com/office/drawing/2014/main" id="{E3B6B3C1-3861-44D2-8AA7-A190E18D65ED}"/>
              </a:ext>
            </a:extLst>
          </p:cNvPr>
          <p:cNvSpPr>
            <a:spLocks noChangeArrowheads="1"/>
          </p:cNvSpPr>
          <p:nvPr/>
        </p:nvSpPr>
        <p:spPr bwMode="auto">
          <a:xfrm>
            <a:off x="6106748" y="2316308"/>
            <a:ext cx="1051830" cy="2253581"/>
          </a:xfrm>
          <a:prstGeom prst="rect">
            <a:avLst/>
          </a:prstGeom>
          <a:solidFill>
            <a:srgbClr val="00E6E6"/>
          </a:solidFill>
          <a:ln w="9525">
            <a:noFill/>
            <a:round/>
            <a:headEnd/>
            <a:tailEnd/>
          </a:ln>
        </p:spPr>
        <p:txBody>
          <a:bodyPr lIns="36000" tIns="72000" rIns="36000"/>
          <a:lstStyle>
            <a:lvl1pPr>
              <a:tabLst>
                <a:tab pos="2006600" algn="r"/>
                <a:tab pos="7045325" algn="r"/>
                <a:tab pos="7907338" algn="l"/>
              </a:tabLst>
              <a:defRPr sz="1200">
                <a:solidFill>
                  <a:schemeClr val="tx1"/>
                </a:solidFill>
                <a:latin typeface="Trebuchet MS" charset="0"/>
                <a:ea typeface="ＭＳ Ｐゴシック" charset="-128"/>
              </a:defRPr>
            </a:lvl1pPr>
            <a:lvl2pPr marL="742950" indent="-285750">
              <a:tabLst>
                <a:tab pos="2006600" algn="r"/>
                <a:tab pos="7045325" algn="r"/>
                <a:tab pos="7907338" algn="l"/>
              </a:tabLst>
              <a:defRPr sz="1200">
                <a:solidFill>
                  <a:schemeClr val="tx1"/>
                </a:solidFill>
                <a:latin typeface="Trebuchet MS" charset="0"/>
                <a:ea typeface="ＭＳ Ｐゴシック" charset="-128"/>
              </a:defRPr>
            </a:lvl2pPr>
            <a:lvl3pPr marL="1143000" indent="-228600">
              <a:tabLst>
                <a:tab pos="2006600" algn="r"/>
                <a:tab pos="7045325" algn="r"/>
                <a:tab pos="7907338" algn="l"/>
              </a:tabLst>
              <a:defRPr sz="1200">
                <a:solidFill>
                  <a:schemeClr val="tx1"/>
                </a:solidFill>
                <a:latin typeface="Trebuchet MS" charset="0"/>
                <a:ea typeface="ＭＳ Ｐゴシック" charset="-128"/>
              </a:defRPr>
            </a:lvl3pPr>
            <a:lvl4pPr marL="1600200" indent="-228600">
              <a:tabLst>
                <a:tab pos="2006600" algn="r"/>
                <a:tab pos="7045325" algn="r"/>
                <a:tab pos="7907338" algn="l"/>
              </a:tabLst>
              <a:defRPr sz="1200">
                <a:solidFill>
                  <a:schemeClr val="tx1"/>
                </a:solidFill>
                <a:latin typeface="Trebuchet MS" charset="0"/>
                <a:ea typeface="ＭＳ Ｐゴシック" charset="-128"/>
              </a:defRPr>
            </a:lvl4pPr>
            <a:lvl5pPr marL="2057400" indent="-228600">
              <a:tabLst>
                <a:tab pos="2006600" algn="r"/>
                <a:tab pos="7045325" algn="r"/>
                <a:tab pos="7907338" algn="l"/>
              </a:tabLst>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tabLst>
                <a:tab pos="2006600" algn="r"/>
                <a:tab pos="7045325" algn="r"/>
                <a:tab pos="7907338" algn="l"/>
              </a:tabLst>
              <a:defRPr sz="1200">
                <a:solidFill>
                  <a:schemeClr val="tx1"/>
                </a:solidFill>
                <a:latin typeface="Trebuchet MS" charset="0"/>
                <a:ea typeface="ＭＳ Ｐゴシック" charset="-128"/>
              </a:defRPr>
            </a:lvl9pPr>
          </a:lstStyle>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b="1" dirty="0">
                <a:latin typeface="+mn-lt"/>
              </a:rPr>
              <a:t>Versorgungs-lücke </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dirty="0">
                <a:latin typeface="+mn-lt"/>
              </a:rPr>
              <a:t>vom Gehalt</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dirty="0">
                <a:latin typeface="+mn-lt"/>
              </a:rPr>
              <a:t>bis zur Rentenphase</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dirty="0">
                <a:latin typeface="+mn-lt"/>
              </a:rPr>
              <a:t>große WR</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dirty="0">
                <a:latin typeface="+mn-lt"/>
              </a:rPr>
              <a:t>bei 55 %:</a:t>
            </a:r>
          </a:p>
          <a:p>
            <a:pPr algn="ctr" eaLnBrk="0" fontAlgn="base" hangingPunct="0">
              <a:lnSpc>
                <a:spcPct val="140000"/>
              </a:lnSpc>
              <a:spcBef>
                <a:spcPct val="0"/>
              </a:spcBef>
              <a:spcAft>
                <a:spcPct val="0"/>
              </a:spcAft>
              <a:buClr>
                <a:srgbClr val="00294D"/>
              </a:buClr>
              <a:buSzPct val="80000"/>
              <a:buFont typeface="Wingdings" charset="2"/>
              <a:buNone/>
              <a:defRPr/>
            </a:pPr>
            <a:r>
              <a:rPr lang="de-DE" altLang="de-DE" sz="1100" b="1" dirty="0">
                <a:latin typeface="+mn-lt"/>
              </a:rPr>
              <a:t>1.888 EUR</a:t>
            </a:r>
          </a:p>
        </p:txBody>
      </p:sp>
      <p:sp>
        <p:nvSpPr>
          <p:cNvPr id="57" name="Rechteck 56">
            <a:extLst>
              <a:ext uri="{FF2B5EF4-FFF2-40B4-BE49-F238E27FC236}">
                <a16:creationId xmlns:a16="http://schemas.microsoft.com/office/drawing/2014/main" id="{64E6AD73-39DD-41D0-A376-7CDCF465C44C}"/>
              </a:ext>
            </a:extLst>
          </p:cNvPr>
          <p:cNvSpPr/>
          <p:nvPr/>
        </p:nvSpPr>
        <p:spPr bwMode="auto">
          <a:xfrm>
            <a:off x="4905447" y="3867970"/>
            <a:ext cx="1051830" cy="639781"/>
          </a:xfrm>
          <a:prstGeom prst="rect">
            <a:avLst/>
          </a:prstGeom>
          <a:solidFill>
            <a:schemeClr val="bg2"/>
          </a:solidFill>
          <a:ln w="9525" cap="flat" cmpd="sng" algn="ctr">
            <a:noFill/>
            <a:prstDash val="solid"/>
            <a:round/>
            <a:headEnd type="none" w="med" len="med"/>
            <a:tailEnd type="none" w="med" len="med"/>
          </a:ln>
          <a:effectLst/>
        </p:spPr>
        <p:txBody>
          <a:bodyPr lIns="36000" tIns="72000" rIns="36000" anchor="ctr">
            <a:spAutoFit/>
          </a:bodyPr>
          <a:lstStyle/>
          <a:p>
            <a:pPr algn="ctr" eaLnBrk="0" hangingPunct="0">
              <a:spcAft>
                <a:spcPct val="75000"/>
              </a:spcAft>
              <a:buClr>
                <a:srgbClr val="00294D"/>
              </a:buClr>
              <a:buSzPct val="80000"/>
              <a:buFont typeface="Wingdings" charset="0"/>
              <a:buNone/>
              <a:tabLst>
                <a:tab pos="2006600" algn="r"/>
                <a:tab pos="7045325" algn="r"/>
                <a:tab pos="7907338" algn="l"/>
              </a:tabLst>
              <a:defRPr/>
            </a:pPr>
            <a:r>
              <a:rPr lang="de-DE" sz="1100" kern="0" dirty="0">
                <a:solidFill>
                  <a:schemeClr val="tx1"/>
                </a:solidFill>
                <a:ea typeface="ＭＳ Ｐゴシック" charset="0"/>
                <a:cs typeface="Arial"/>
              </a:rPr>
              <a:t>Weniger als 3 Stunden am Tag?</a:t>
            </a:r>
          </a:p>
        </p:txBody>
      </p:sp>
      <p:sp>
        <p:nvSpPr>
          <p:cNvPr id="59" name="Rechteck 128">
            <a:extLst>
              <a:ext uri="{FF2B5EF4-FFF2-40B4-BE49-F238E27FC236}">
                <a16:creationId xmlns:a16="http://schemas.microsoft.com/office/drawing/2014/main" id="{95A2E5E0-F2AD-4D56-80F4-F0601E21D30A}"/>
              </a:ext>
            </a:extLst>
          </p:cNvPr>
          <p:cNvSpPr>
            <a:spLocks noChangeArrowheads="1"/>
          </p:cNvSpPr>
          <p:nvPr/>
        </p:nvSpPr>
        <p:spPr bwMode="auto">
          <a:xfrm>
            <a:off x="3669234" y="3132355"/>
            <a:ext cx="1051830" cy="1834250"/>
          </a:xfrm>
          <a:prstGeom prst="rect">
            <a:avLst/>
          </a:prstGeom>
          <a:solidFill>
            <a:srgbClr val="00E6E6"/>
          </a:solidFill>
          <a:ln w="9525">
            <a:noFill/>
            <a:miter lim="800000"/>
            <a:headEnd/>
            <a:tailEnd/>
          </a:ln>
        </p:spPr>
        <p:txBody>
          <a:bodyPr lIns="36000" tIns="72000" rIns="36000" anchor="ctr"/>
          <a:lstStyle>
            <a:lvl1pPr>
              <a:defRPr sz="1200">
                <a:solidFill>
                  <a:schemeClr val="tx1"/>
                </a:solidFill>
                <a:latin typeface="Trebuchet MS" charset="0"/>
                <a:ea typeface="ＭＳ Ｐゴシック" charset="-128"/>
              </a:defRPr>
            </a:lvl1pPr>
            <a:lvl2pPr marL="742950" indent="-285750">
              <a:defRPr sz="1200">
                <a:solidFill>
                  <a:schemeClr val="tx1"/>
                </a:solidFill>
                <a:latin typeface="Trebuchet MS" charset="0"/>
                <a:ea typeface="ＭＳ Ｐゴシック" charset="-128"/>
              </a:defRPr>
            </a:lvl2pPr>
            <a:lvl3pPr marL="1143000" indent="-228600">
              <a:defRPr sz="1200">
                <a:solidFill>
                  <a:schemeClr val="tx1"/>
                </a:solidFill>
                <a:latin typeface="Trebuchet MS" charset="0"/>
                <a:ea typeface="ＭＳ Ｐゴシック" charset="-128"/>
              </a:defRPr>
            </a:lvl3pPr>
            <a:lvl4pPr marL="1600200" indent="-228600">
              <a:defRPr sz="1200">
                <a:solidFill>
                  <a:schemeClr val="tx1"/>
                </a:solidFill>
                <a:latin typeface="Trebuchet MS" charset="0"/>
                <a:ea typeface="ＭＳ Ｐゴシック" charset="-128"/>
              </a:defRPr>
            </a:lvl4pPr>
            <a:lvl5pPr marL="2057400" indent="-228600">
              <a:defRPr sz="1200">
                <a:solidFill>
                  <a:schemeClr val="tx1"/>
                </a:solidFill>
                <a:latin typeface="Trebuchet MS" charset="0"/>
                <a:ea typeface="ＭＳ Ｐゴシック" charset="-128"/>
              </a:defRPr>
            </a:lvl5pPr>
            <a:lvl6pPr marL="2514600" indent="-228600" eaLnBrk="0" fontAlgn="base" hangingPunct="0">
              <a:spcBef>
                <a:spcPct val="0"/>
              </a:spcBef>
              <a:spcAft>
                <a:spcPct val="0"/>
              </a:spcAft>
              <a:defRPr sz="1200">
                <a:solidFill>
                  <a:schemeClr val="tx1"/>
                </a:solidFill>
                <a:latin typeface="Trebuchet MS" charset="0"/>
                <a:ea typeface="ＭＳ Ｐゴシック" charset="-128"/>
              </a:defRPr>
            </a:lvl6pPr>
            <a:lvl7pPr marL="2971800" indent="-228600" eaLnBrk="0" fontAlgn="base" hangingPunct="0">
              <a:spcBef>
                <a:spcPct val="0"/>
              </a:spcBef>
              <a:spcAft>
                <a:spcPct val="0"/>
              </a:spcAft>
              <a:defRPr sz="1200">
                <a:solidFill>
                  <a:schemeClr val="tx1"/>
                </a:solidFill>
                <a:latin typeface="Trebuchet MS" charset="0"/>
                <a:ea typeface="ＭＳ Ｐゴシック" charset="-128"/>
              </a:defRPr>
            </a:lvl7pPr>
            <a:lvl8pPr marL="3429000" indent="-228600" eaLnBrk="0" fontAlgn="base" hangingPunct="0">
              <a:spcBef>
                <a:spcPct val="0"/>
              </a:spcBef>
              <a:spcAft>
                <a:spcPct val="0"/>
              </a:spcAft>
              <a:defRPr sz="1200">
                <a:solidFill>
                  <a:schemeClr val="tx1"/>
                </a:solidFill>
                <a:latin typeface="Trebuchet MS" charset="0"/>
                <a:ea typeface="ＭＳ Ｐゴシック" charset="-128"/>
              </a:defRPr>
            </a:lvl8pPr>
            <a:lvl9pPr marL="3886200" indent="-228600" eaLnBrk="0" fontAlgn="base" hangingPunct="0">
              <a:spcBef>
                <a:spcPct val="0"/>
              </a:spcBef>
              <a:spcAft>
                <a:spcPct val="0"/>
              </a:spcAft>
              <a:defRPr sz="1200">
                <a:solidFill>
                  <a:schemeClr val="tx1"/>
                </a:solidFill>
                <a:latin typeface="Trebuchet MS" charset="0"/>
                <a:ea typeface="ＭＳ Ｐゴシック" charset="-128"/>
              </a:defRPr>
            </a:lvl9pPr>
          </a:lstStyle>
          <a:p>
            <a:pPr algn="ctr" eaLnBrk="0" fontAlgn="base" hangingPunct="0">
              <a:spcBef>
                <a:spcPct val="0"/>
              </a:spcBef>
              <a:spcAft>
                <a:spcPct val="75000"/>
              </a:spcAft>
              <a:buClr>
                <a:srgbClr val="00294D"/>
              </a:buClr>
              <a:buSzPct val="80000"/>
              <a:buFont typeface="Wingdings" charset="2"/>
              <a:buNone/>
              <a:defRPr/>
            </a:pPr>
            <a:r>
              <a:rPr lang="de-DE" altLang="de-DE" sz="1100" dirty="0">
                <a:latin typeface="+mn-lt"/>
              </a:rPr>
              <a:t>6 Wochen krank?</a:t>
            </a:r>
          </a:p>
          <a:p>
            <a:pPr algn="ctr" eaLnBrk="0" fontAlgn="base" hangingPunct="0">
              <a:spcBef>
                <a:spcPct val="0"/>
              </a:spcBef>
              <a:spcAft>
                <a:spcPct val="75000"/>
              </a:spcAft>
              <a:buClr>
                <a:srgbClr val="00294D"/>
              </a:buClr>
              <a:buSzPct val="80000"/>
              <a:buFont typeface="Wingdings" charset="2"/>
              <a:buNone/>
              <a:defRPr/>
            </a:pPr>
            <a:r>
              <a:rPr lang="de-DE" altLang="de-DE" sz="1100" dirty="0">
                <a:latin typeface="+mn-lt"/>
              </a:rPr>
              <a:t>Sie Erhalten: 2.025 EUR</a:t>
            </a:r>
            <a:br>
              <a:rPr lang="de-DE" altLang="de-DE" sz="1100" dirty="0">
                <a:latin typeface="+mn-lt"/>
              </a:rPr>
            </a:br>
            <a:r>
              <a:rPr lang="de-DE" altLang="de-DE" sz="1100" dirty="0">
                <a:latin typeface="+mn-lt"/>
              </a:rPr>
              <a:t>netto mtl.</a:t>
            </a:r>
          </a:p>
          <a:p>
            <a:pPr algn="ctr" eaLnBrk="0" fontAlgn="base" hangingPunct="0">
              <a:spcBef>
                <a:spcPct val="0"/>
              </a:spcBef>
              <a:spcAft>
                <a:spcPct val="75000"/>
              </a:spcAft>
              <a:buClr>
                <a:srgbClr val="00294D"/>
              </a:buClr>
              <a:buSzPct val="80000"/>
              <a:buFont typeface="Wingdings" charset="2"/>
              <a:buNone/>
              <a:defRPr/>
            </a:pPr>
            <a:r>
              <a:rPr lang="de-DE" altLang="de-DE" sz="1100" b="1" dirty="0">
                <a:latin typeface="+mn-lt"/>
              </a:rPr>
              <a:t>mtl. Lücke: 533 EUR</a:t>
            </a:r>
          </a:p>
        </p:txBody>
      </p:sp>
      <p:cxnSp>
        <p:nvCxnSpPr>
          <p:cNvPr id="15" name="Gerade Verbindung 7">
            <a:extLst>
              <a:ext uri="{FF2B5EF4-FFF2-40B4-BE49-F238E27FC236}">
                <a16:creationId xmlns:a16="http://schemas.microsoft.com/office/drawing/2014/main" id="{944B153F-D95F-442E-85E9-7CA35B35AA22}"/>
              </a:ext>
            </a:extLst>
          </p:cNvPr>
          <p:cNvCxnSpPr>
            <a:cxnSpLocks noChangeShapeType="1"/>
          </p:cNvCxnSpPr>
          <p:nvPr/>
        </p:nvCxnSpPr>
        <p:spPr bwMode="auto">
          <a:xfrm flipV="1">
            <a:off x="2298184" y="4958352"/>
            <a:ext cx="6202348" cy="12069"/>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103" name="Gerade Verbindung 9">
            <a:extLst>
              <a:ext uri="{FF2B5EF4-FFF2-40B4-BE49-F238E27FC236}">
                <a16:creationId xmlns:a16="http://schemas.microsoft.com/office/drawing/2014/main" id="{171502A9-20E3-4E6F-83BE-E6188D6E88AB}"/>
              </a:ext>
            </a:extLst>
          </p:cNvPr>
          <p:cNvCxnSpPr>
            <a:cxnSpLocks noChangeShapeType="1"/>
          </p:cNvCxnSpPr>
          <p:nvPr/>
        </p:nvCxnSpPr>
        <p:spPr bwMode="auto">
          <a:xfrm flipH="1">
            <a:off x="7331577" y="3850105"/>
            <a:ext cx="10512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cxnSp>
        <p:nvCxnSpPr>
          <p:cNvPr id="104" name="Gerade Verbindung 9">
            <a:extLst>
              <a:ext uri="{FF2B5EF4-FFF2-40B4-BE49-F238E27FC236}">
                <a16:creationId xmlns:a16="http://schemas.microsoft.com/office/drawing/2014/main" id="{93C5B49D-EEC2-416B-B946-17A9EE90F9F0}"/>
              </a:ext>
            </a:extLst>
          </p:cNvPr>
          <p:cNvCxnSpPr>
            <a:cxnSpLocks noChangeShapeType="1"/>
          </p:cNvCxnSpPr>
          <p:nvPr/>
        </p:nvCxnSpPr>
        <p:spPr bwMode="auto">
          <a:xfrm flipH="1">
            <a:off x="7327974" y="3637961"/>
            <a:ext cx="1051200" cy="0"/>
          </a:xfrm>
          <a:prstGeom prst="line">
            <a:avLst/>
          </a:prstGeom>
          <a:noFill/>
          <a:ln w="9525">
            <a:solidFill>
              <a:srgbClr val="00294D"/>
            </a:solidFill>
            <a:round/>
            <a:headEnd/>
            <a:tailEnd/>
          </a:ln>
          <a:extLst>
            <a:ext uri="{909E8E84-426E-40DD-AFC4-6F175D3DCCD1}">
              <a14:hiddenFill xmlns:a14="http://schemas.microsoft.com/office/drawing/2010/main">
                <a:noFill/>
              </a14:hiddenFill>
            </a:ext>
          </a:extLst>
        </p:spPr>
      </p:cxnSp>
      <p:sp>
        <p:nvSpPr>
          <p:cNvPr id="107" name="Rechteck 106">
            <a:extLst>
              <a:ext uri="{FF2B5EF4-FFF2-40B4-BE49-F238E27FC236}">
                <a16:creationId xmlns:a16="http://schemas.microsoft.com/office/drawing/2014/main" id="{EB813581-3D71-4BAC-9533-7DF1AE8C6670}"/>
              </a:ext>
            </a:extLst>
          </p:cNvPr>
          <p:cNvSpPr/>
          <p:nvPr/>
        </p:nvSpPr>
        <p:spPr>
          <a:xfrm>
            <a:off x="3672316" y="1327690"/>
            <a:ext cx="4704090" cy="839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endParaRPr lang="de-DE" sz="1400" dirty="0" err="1">
              <a:solidFill>
                <a:schemeClr val="tx1"/>
              </a:solidFill>
            </a:endParaRPr>
          </a:p>
        </p:txBody>
      </p:sp>
      <p:pic>
        <p:nvPicPr>
          <p:cNvPr id="111" name="Grafik 110">
            <a:extLst>
              <a:ext uri="{FF2B5EF4-FFF2-40B4-BE49-F238E27FC236}">
                <a16:creationId xmlns:a16="http://schemas.microsoft.com/office/drawing/2014/main" id="{6906C75E-E05B-46B1-A536-1E314816B93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7615" y="1297891"/>
            <a:ext cx="965152" cy="965152"/>
          </a:xfrm>
          <a:prstGeom prst="rect">
            <a:avLst/>
          </a:prstGeom>
        </p:spPr>
      </p:pic>
      <p:sp>
        <p:nvSpPr>
          <p:cNvPr id="113" name="Textfeld 112">
            <a:extLst>
              <a:ext uri="{FF2B5EF4-FFF2-40B4-BE49-F238E27FC236}">
                <a16:creationId xmlns:a16="http://schemas.microsoft.com/office/drawing/2014/main" id="{A82C6CB8-8410-4467-8385-E6A25C77F00F}"/>
              </a:ext>
            </a:extLst>
          </p:cNvPr>
          <p:cNvSpPr txBox="1"/>
          <p:nvPr/>
        </p:nvSpPr>
        <p:spPr>
          <a:xfrm>
            <a:off x="4509498" y="1424667"/>
            <a:ext cx="1458714" cy="645996"/>
          </a:xfrm>
          <a:prstGeom prst="rect">
            <a:avLst/>
          </a:prstGeom>
          <a:noFill/>
          <a:ln w="6350">
            <a:noFill/>
          </a:ln>
        </p:spPr>
        <p:txBody>
          <a:bodyPr wrap="square" lIns="0" tIns="0" rIns="0" bIns="0" rtlCol="0">
            <a:noAutofit/>
          </a:bodyPr>
          <a:lstStyle/>
          <a:p>
            <a:pPr algn="ctr">
              <a:lnSpc>
                <a:spcPct val="105000"/>
              </a:lnSpc>
              <a:spcBef>
                <a:spcPts val="600"/>
              </a:spcBef>
            </a:pPr>
            <a:r>
              <a:rPr lang="de-DE" sz="1100" dirty="0">
                <a:solidFill>
                  <a:schemeClr val="bg1"/>
                </a:solidFill>
              </a:rPr>
              <a:t>Unfall</a:t>
            </a:r>
          </a:p>
          <a:p>
            <a:pPr algn="ctr">
              <a:lnSpc>
                <a:spcPct val="105000"/>
              </a:lnSpc>
              <a:spcBef>
                <a:spcPts val="600"/>
              </a:spcBef>
            </a:pPr>
            <a:r>
              <a:rPr lang="de-DE" sz="1100" dirty="0">
                <a:solidFill>
                  <a:schemeClr val="bg1"/>
                </a:solidFill>
              </a:rPr>
              <a:t>Krankheit</a:t>
            </a:r>
          </a:p>
          <a:p>
            <a:pPr algn="ctr">
              <a:lnSpc>
                <a:spcPct val="105000"/>
              </a:lnSpc>
              <a:spcBef>
                <a:spcPts val="600"/>
              </a:spcBef>
            </a:pPr>
            <a:r>
              <a:rPr lang="de-DE" sz="1100" dirty="0">
                <a:solidFill>
                  <a:schemeClr val="bg1"/>
                </a:solidFill>
              </a:rPr>
              <a:t>Erwerbsminderung</a:t>
            </a:r>
          </a:p>
        </p:txBody>
      </p:sp>
      <p:sp>
        <p:nvSpPr>
          <p:cNvPr id="114" name="Textfeld 113">
            <a:extLst>
              <a:ext uri="{FF2B5EF4-FFF2-40B4-BE49-F238E27FC236}">
                <a16:creationId xmlns:a16="http://schemas.microsoft.com/office/drawing/2014/main" id="{05C2B0F7-7196-43C8-9A91-BF4B0C8BA639}"/>
              </a:ext>
            </a:extLst>
          </p:cNvPr>
          <p:cNvSpPr txBox="1"/>
          <p:nvPr/>
        </p:nvSpPr>
        <p:spPr>
          <a:xfrm>
            <a:off x="6087756" y="1424667"/>
            <a:ext cx="1458714" cy="645996"/>
          </a:xfrm>
          <a:prstGeom prst="rect">
            <a:avLst/>
          </a:prstGeom>
          <a:noFill/>
          <a:ln w="6350">
            <a:noFill/>
          </a:ln>
        </p:spPr>
        <p:txBody>
          <a:bodyPr wrap="square" lIns="0" tIns="0" rIns="0" bIns="0" rtlCol="0">
            <a:noAutofit/>
          </a:bodyPr>
          <a:lstStyle/>
          <a:p>
            <a:pPr algn="ctr">
              <a:lnSpc>
                <a:spcPct val="105000"/>
              </a:lnSpc>
              <a:spcBef>
                <a:spcPts val="600"/>
              </a:spcBef>
            </a:pPr>
            <a:r>
              <a:rPr lang="de-DE" sz="1100" dirty="0">
                <a:solidFill>
                  <a:schemeClr val="bg1"/>
                </a:solidFill>
              </a:rPr>
              <a:t>Vorzeitiges Ableben</a:t>
            </a:r>
          </a:p>
          <a:p>
            <a:pPr algn="ctr">
              <a:lnSpc>
                <a:spcPct val="105000"/>
              </a:lnSpc>
              <a:spcBef>
                <a:spcPts val="600"/>
              </a:spcBef>
            </a:pPr>
            <a:r>
              <a:rPr lang="de-DE" sz="1100" dirty="0">
                <a:solidFill>
                  <a:schemeClr val="bg1"/>
                </a:solidFill>
              </a:rPr>
              <a:t>Renteneintritt</a:t>
            </a:r>
          </a:p>
        </p:txBody>
      </p:sp>
      <p:pic>
        <p:nvPicPr>
          <p:cNvPr id="58" name="Grafik 57">
            <a:extLst>
              <a:ext uri="{FF2B5EF4-FFF2-40B4-BE49-F238E27FC236}">
                <a16:creationId xmlns:a16="http://schemas.microsoft.com/office/drawing/2014/main" id="{1930D7D6-C266-4A34-8315-4ACE3DFF39E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8507" y="1297891"/>
            <a:ext cx="965152" cy="965152"/>
          </a:xfrm>
          <a:prstGeom prst="rect">
            <a:avLst/>
          </a:prstGeom>
        </p:spPr>
      </p:pic>
      <p:sp>
        <p:nvSpPr>
          <p:cNvPr id="60" name="Rechteck 59">
            <a:extLst>
              <a:ext uri="{FF2B5EF4-FFF2-40B4-BE49-F238E27FC236}">
                <a16:creationId xmlns:a16="http://schemas.microsoft.com/office/drawing/2014/main" id="{8B3A46D7-7411-40C0-B407-C2403C67CBA8}"/>
              </a:ext>
            </a:extLst>
          </p:cNvPr>
          <p:cNvSpPr/>
          <p:nvPr/>
        </p:nvSpPr>
        <p:spPr>
          <a:xfrm>
            <a:off x="5898997" y="0"/>
            <a:ext cx="3245004" cy="1230714"/>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l">
              <a:lnSpc>
                <a:spcPct val="110000"/>
              </a:lnSpc>
              <a:spcBef>
                <a:spcPts val="600"/>
              </a:spcBef>
            </a:pPr>
            <a:r>
              <a:rPr lang="de-DE" sz="1200" dirty="0">
                <a:solidFill>
                  <a:srgbClr val="002060"/>
                </a:solidFill>
              </a:rPr>
              <a:t>Sie haben die Möglichkeit, das Bruttogehalt gegen das durchschnittlich vom Kunden gezahlte Bruttogehalt auszutauschen. Bitte achten Sie darauf, dann auch alle anderen Werte anzupassen.</a:t>
            </a:r>
            <a:endParaRPr lang="de-DE" sz="1200" dirty="0">
              <a:solidFill>
                <a:schemeClr val="tx1"/>
              </a:solidFill>
              <a:highlight>
                <a:srgbClr val="FFFF00"/>
              </a:highlight>
            </a:endParaRPr>
          </a:p>
        </p:txBody>
      </p:sp>
    </p:spTree>
    <p:extLst>
      <p:ext uri="{BB962C8B-B14F-4D97-AF65-F5344CB8AC3E}">
        <p14:creationId xmlns:p14="http://schemas.microsoft.com/office/powerpoint/2010/main" val="351116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7093095-9711-4689-A008-C432FD8E4B37}"/>
              </a:ext>
            </a:extLst>
          </p:cNvPr>
          <p:cNvSpPr>
            <a:spLocks noGrp="1"/>
          </p:cNvSpPr>
          <p:nvPr>
            <p:ph type="pic" sz="quarter" idx="10"/>
          </p:nvPr>
        </p:nvSpPr>
        <p:spPr/>
      </p:sp>
      <p:sp>
        <p:nvSpPr>
          <p:cNvPr id="7" name="Titel 6">
            <a:extLst>
              <a:ext uri="{FF2B5EF4-FFF2-40B4-BE49-F238E27FC236}">
                <a16:creationId xmlns:a16="http://schemas.microsoft.com/office/drawing/2014/main" id="{092494F2-1A46-4CC1-9A5F-A62401A73DD0}"/>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146F6899-33B1-4332-9AA4-A52E1E7E32B3}"/>
              </a:ext>
            </a:extLst>
          </p:cNvPr>
          <p:cNvSpPr>
            <a:spLocks noGrp="1"/>
          </p:cNvSpPr>
          <p:nvPr>
            <p:ph type="dt" sz="half" idx="15"/>
          </p:nvPr>
        </p:nvSpPr>
        <p:spPr/>
        <p:txBody>
          <a:bodyPr/>
          <a:lstStyle/>
          <a:p>
            <a:fld id="{2B584668-E6DE-42FD-9FCD-8C4FCD193AF6}" type="datetime1">
              <a:rPr lang="de-DE" smtClean="0"/>
              <a:t>30.08.22</a:t>
            </a:fld>
            <a:endParaRPr lang="de-DE" dirty="0"/>
          </a:p>
        </p:txBody>
      </p:sp>
      <p:sp>
        <p:nvSpPr>
          <p:cNvPr id="5" name="Fußzeilenplatzhalter 4">
            <a:extLst>
              <a:ext uri="{FF2B5EF4-FFF2-40B4-BE49-F238E27FC236}">
                <a16:creationId xmlns:a16="http://schemas.microsoft.com/office/drawing/2014/main" id="{1A330114-2BD3-474A-9DB6-42D5E0A08466}"/>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0CFAE612-2D29-4EA0-811D-8B6DA63346AD}"/>
              </a:ext>
            </a:extLst>
          </p:cNvPr>
          <p:cNvSpPr>
            <a:spLocks noGrp="1"/>
          </p:cNvSpPr>
          <p:nvPr>
            <p:ph type="sldNum" sz="quarter" idx="17"/>
          </p:nvPr>
        </p:nvSpPr>
        <p:spPr/>
        <p:txBody>
          <a:bodyPr/>
          <a:lstStyle/>
          <a:p>
            <a:fld id="{19214891-A90D-482A-B08A-59BEA405D4DE}" type="slidenum">
              <a:rPr lang="de-DE" smtClean="0"/>
              <a:t>5</a:t>
            </a:fld>
            <a:endParaRPr lang="de-DE" dirty="0"/>
          </a:p>
        </p:txBody>
      </p:sp>
      <p:pic>
        <p:nvPicPr>
          <p:cNvPr id="11" name="Grafik 10" descr="Ein Bild, das draußen, Boden, Person enthält.&#10;&#10;Automatisch generierte Beschreibung">
            <a:extLst>
              <a:ext uri="{FF2B5EF4-FFF2-40B4-BE49-F238E27FC236}">
                <a16:creationId xmlns:a16="http://schemas.microsoft.com/office/drawing/2014/main" id="{901DD43F-08D0-4AA7-811A-C6BEFFA3B9F8}"/>
              </a:ext>
            </a:extLst>
          </p:cNvPr>
          <p:cNvPicPr>
            <a:picLocks noChangeAspect="1"/>
          </p:cNvPicPr>
          <p:nvPr/>
        </p:nvPicPr>
        <p:blipFill rotWithShape="1">
          <a:blip r:embed="rId2">
            <a:extLst>
              <a:ext uri="{28A0092B-C50C-407E-A947-70E740481C1C}">
                <a14:useLocalDpi xmlns:a14="http://schemas.microsoft.com/office/drawing/2010/main" val="0"/>
              </a:ext>
            </a:extLst>
          </a:blip>
          <a:srcRect t="21534" b="40252"/>
          <a:stretch/>
        </p:blipFill>
        <p:spPr>
          <a:xfrm>
            <a:off x="0" y="-1"/>
            <a:ext cx="9143999" cy="5233989"/>
          </a:xfrm>
          <a:prstGeom prst="rect">
            <a:avLst/>
          </a:prstGeom>
        </p:spPr>
      </p:pic>
      <p:sp>
        <p:nvSpPr>
          <p:cNvPr id="13" name="Rechteck 12">
            <a:extLst>
              <a:ext uri="{FF2B5EF4-FFF2-40B4-BE49-F238E27FC236}">
                <a16:creationId xmlns:a16="http://schemas.microsoft.com/office/drawing/2014/main" id="{B4128EA9-DC18-491B-BE40-39ABED93F7FA}"/>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 betriebliche Zukunftsvorsorge</a:t>
            </a:r>
          </a:p>
          <a:p>
            <a:pPr>
              <a:lnSpc>
                <a:spcPct val="110000"/>
              </a:lnSpc>
              <a:spcBef>
                <a:spcPts val="0"/>
              </a:spcBef>
            </a:pPr>
            <a:br>
              <a:rPr lang="de-DE" sz="1800" b="1" dirty="0">
                <a:solidFill>
                  <a:srgbClr val="FF8213"/>
                </a:solidFill>
              </a:rPr>
            </a:br>
            <a:r>
              <a:rPr lang="de-DE" sz="1800" b="1" dirty="0">
                <a:solidFill>
                  <a:schemeClr val="tx1"/>
                </a:solidFill>
              </a:rPr>
              <a:t>Träume verwirklichen</a:t>
            </a:r>
          </a:p>
          <a:p>
            <a:pPr>
              <a:lnSpc>
                <a:spcPct val="110000"/>
              </a:lnSpc>
              <a:spcBef>
                <a:spcPts val="0"/>
              </a:spcBef>
            </a:pPr>
            <a:r>
              <a:rPr lang="de-DE" sz="1800" b="1" dirty="0">
                <a:solidFill>
                  <a:schemeClr val="tx1"/>
                </a:solidFill>
              </a:rPr>
              <a:t>Mehr finanzielle Freiheit für später</a:t>
            </a:r>
            <a:endParaRPr lang="de-DE" sz="1400" b="1" dirty="0">
              <a:solidFill>
                <a:schemeClr val="tx1"/>
              </a:solidFill>
            </a:endParaRPr>
          </a:p>
        </p:txBody>
      </p:sp>
    </p:spTree>
    <p:extLst>
      <p:ext uri="{BB962C8B-B14F-4D97-AF65-F5344CB8AC3E}">
        <p14:creationId xmlns:p14="http://schemas.microsoft.com/office/powerpoint/2010/main" val="189755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02C82DC-5D87-41BC-81E3-B27EF9F8BD9A}"/>
              </a:ext>
            </a:extLst>
          </p:cNvPr>
          <p:cNvSpPr>
            <a:spLocks noGrp="1"/>
          </p:cNvSpPr>
          <p:nvPr>
            <p:ph type="title"/>
          </p:nvPr>
        </p:nvSpPr>
        <p:spPr/>
        <p:txBody>
          <a:bodyPr/>
          <a:lstStyle/>
          <a:p>
            <a:r>
              <a:rPr lang="de-DE" dirty="0"/>
              <a:t>Betriebliche Zukunftsvorsorge: Arbeitgeberzuschuss </a:t>
            </a:r>
            <a:br>
              <a:rPr lang="de-DE" dirty="0"/>
            </a:br>
            <a:r>
              <a:rPr lang="de-DE" dirty="0">
                <a:solidFill>
                  <a:srgbClr val="FF8213"/>
                </a:solidFill>
              </a:rPr>
              <a:t>Stufenmodell: Betriebszugehörigkeit und gute Arbeit lohnen sich</a:t>
            </a:r>
          </a:p>
        </p:txBody>
      </p:sp>
      <p:sp>
        <p:nvSpPr>
          <p:cNvPr id="4" name="Datumsplatzhalter 3">
            <a:extLst>
              <a:ext uri="{FF2B5EF4-FFF2-40B4-BE49-F238E27FC236}">
                <a16:creationId xmlns:a16="http://schemas.microsoft.com/office/drawing/2014/main" id="{3D283C71-8C1D-4917-9ACE-8D87C4426FEE}"/>
              </a:ext>
            </a:extLst>
          </p:cNvPr>
          <p:cNvSpPr>
            <a:spLocks noGrp="1"/>
          </p:cNvSpPr>
          <p:nvPr>
            <p:ph type="dt" sz="half" idx="10"/>
          </p:nvPr>
        </p:nvSpPr>
        <p:spPr/>
        <p:txBody>
          <a:bodyPr/>
          <a:lstStyle/>
          <a:p>
            <a:fld id="{FE1C9610-4961-4325-9A9E-1ACD1548BFFF}" type="datetime1">
              <a:rPr lang="de-DE" smtClean="0"/>
              <a:t>30.08.22</a:t>
            </a:fld>
            <a:endParaRPr lang="de-DE" dirty="0"/>
          </a:p>
        </p:txBody>
      </p:sp>
      <p:sp>
        <p:nvSpPr>
          <p:cNvPr id="5" name="Fußzeilenplatzhalter 4">
            <a:extLst>
              <a:ext uri="{FF2B5EF4-FFF2-40B4-BE49-F238E27FC236}">
                <a16:creationId xmlns:a16="http://schemas.microsoft.com/office/drawing/2014/main" id="{68116F1D-D7BF-4B48-B6D0-9FBACD916FDA}"/>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D351F276-4E5F-4288-8079-F986FE647DEE}"/>
              </a:ext>
            </a:extLst>
          </p:cNvPr>
          <p:cNvSpPr>
            <a:spLocks noGrp="1"/>
          </p:cNvSpPr>
          <p:nvPr>
            <p:ph type="sldNum" sz="quarter" idx="12"/>
          </p:nvPr>
        </p:nvSpPr>
        <p:spPr/>
        <p:txBody>
          <a:bodyPr/>
          <a:lstStyle/>
          <a:p>
            <a:fld id="{19214891-A90D-482A-B08A-59BEA405D4DE}" type="slidenum">
              <a:rPr lang="de-DE" smtClean="0"/>
              <a:t>6</a:t>
            </a:fld>
            <a:endParaRPr lang="de-DE" dirty="0"/>
          </a:p>
        </p:txBody>
      </p:sp>
      <p:grpSp>
        <p:nvGrpSpPr>
          <p:cNvPr id="11" name="Gruppieren 10">
            <a:extLst>
              <a:ext uri="{FF2B5EF4-FFF2-40B4-BE49-F238E27FC236}">
                <a16:creationId xmlns:a16="http://schemas.microsoft.com/office/drawing/2014/main" id="{822761AF-F36E-460F-B694-57F3259AABB1}"/>
              </a:ext>
            </a:extLst>
          </p:cNvPr>
          <p:cNvGrpSpPr/>
          <p:nvPr/>
        </p:nvGrpSpPr>
        <p:grpSpPr>
          <a:xfrm>
            <a:off x="823480" y="1323368"/>
            <a:ext cx="7497040" cy="3704356"/>
            <a:chOff x="823480" y="1323368"/>
            <a:chExt cx="7497040" cy="3704356"/>
          </a:xfrm>
        </p:grpSpPr>
        <p:sp>
          <p:nvSpPr>
            <p:cNvPr id="51" name="Rechteck 50">
              <a:extLst>
                <a:ext uri="{FF2B5EF4-FFF2-40B4-BE49-F238E27FC236}">
                  <a16:creationId xmlns:a16="http://schemas.microsoft.com/office/drawing/2014/main" id="{3C3E5068-4F06-4F65-82E8-30883D7A4097}"/>
                </a:ext>
              </a:extLst>
            </p:cNvPr>
            <p:cNvSpPr/>
            <p:nvPr/>
          </p:nvSpPr>
          <p:spPr>
            <a:xfrm>
              <a:off x="823480" y="1349342"/>
              <a:ext cx="7497040" cy="3678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lstStyle/>
            <a:p>
              <a:endParaRPr lang="de-DE" sz="1000" b="1" dirty="0">
                <a:solidFill>
                  <a:schemeClr val="accent1"/>
                </a:solidFill>
              </a:endParaRPr>
            </a:p>
          </p:txBody>
        </p:sp>
        <p:graphicFrame>
          <p:nvGraphicFramePr>
            <p:cNvPr id="52" name="Diagramm 51">
              <a:extLst>
                <a:ext uri="{FF2B5EF4-FFF2-40B4-BE49-F238E27FC236}">
                  <a16:creationId xmlns:a16="http://schemas.microsoft.com/office/drawing/2014/main" id="{3807B398-445E-4C52-A8AB-C9D1ABC59516}"/>
                </a:ext>
              </a:extLst>
            </p:cNvPr>
            <p:cNvGraphicFramePr/>
            <p:nvPr/>
          </p:nvGraphicFramePr>
          <p:xfrm>
            <a:off x="1718831" y="1323368"/>
            <a:ext cx="6397336" cy="1801814"/>
          </p:xfrm>
          <a:graphic>
            <a:graphicData uri="http://schemas.openxmlformats.org/drawingml/2006/chart">
              <c:chart xmlns:c="http://schemas.openxmlformats.org/drawingml/2006/chart" xmlns:r="http://schemas.openxmlformats.org/officeDocument/2006/relationships" r:id="rId2"/>
            </a:graphicData>
          </a:graphic>
        </p:graphicFrame>
        <p:sp>
          <p:nvSpPr>
            <p:cNvPr id="53" name="Rechteck 52">
              <a:extLst>
                <a:ext uri="{FF2B5EF4-FFF2-40B4-BE49-F238E27FC236}">
                  <a16:creationId xmlns:a16="http://schemas.microsoft.com/office/drawing/2014/main" id="{D766BCA2-15D0-42EE-9EE8-1E79A3E36D18}"/>
                </a:ext>
              </a:extLst>
            </p:cNvPr>
            <p:cNvSpPr/>
            <p:nvPr/>
          </p:nvSpPr>
          <p:spPr>
            <a:xfrm>
              <a:off x="1052163" y="4756256"/>
              <a:ext cx="7061893" cy="246978"/>
            </a:xfrm>
            <a:prstGeom prst="rect">
              <a:avLst/>
            </a:prstGeom>
            <a:noFill/>
            <a:ln w="25400" cap="flat" cmpd="sng" algn="ctr">
              <a:noFill/>
              <a:prstDash val="solid"/>
            </a:ln>
            <a:effectLst/>
          </p:spPr>
          <p:txBody>
            <a:bodyPr lIns="0" tIns="0" rIns="0" bIns="0" rtlCol="0" anchor="t"/>
            <a:lstStyle/>
            <a:p>
              <a:pPr defTabSz="342900">
                <a:lnSpc>
                  <a:spcPct val="100000"/>
                </a:lnSpc>
                <a:spcBef>
                  <a:spcPts val="0"/>
                </a:spcBef>
                <a:defRPr/>
              </a:pPr>
              <a:r>
                <a:rPr kumimoji="0" lang="de-DE" sz="800" b="0" i="0" u="none" strike="noStrike" kern="0" cap="none" spc="0" normalizeH="0" baseline="30000" noProof="0" dirty="0">
                  <a:ln>
                    <a:noFill/>
                  </a:ln>
                  <a:solidFill>
                    <a:srgbClr val="00294D"/>
                  </a:solidFill>
                  <a:effectLst/>
                  <a:uLnTx/>
                  <a:uFillTx/>
                  <a:latin typeface="Arial"/>
                </a:rPr>
                <a:t>Beispiel betriebliche Altersversorgung (bAV): Angestellter, ledig, Jahreseinkommen 36.000 EUR, ohne Kind, Steuerklasse I, Kirchensteuer 9 %, Beitragssatz gesetzliche Krankenversicherung 15,9 %. Steuer- und Sozialversicherungswerte des Jahres 2022. Vereinfachte Darstellung – Werte gerundet. Die Vermögenswirksamen Leistungen werden in die bAV eingezahlt. Die Sozialversicherungsersparnis kann Auswirkungen auf die gesetzliche Rente haben. Auf die gezahlten Leistungen aus der bAV werden Steuern und Sozialversicherungsbeiträge fällig.</a:t>
              </a:r>
            </a:p>
          </p:txBody>
        </p:sp>
        <p:sp>
          <p:nvSpPr>
            <p:cNvPr id="54" name="Rechteck 53">
              <a:extLst>
                <a:ext uri="{FF2B5EF4-FFF2-40B4-BE49-F238E27FC236}">
                  <a16:creationId xmlns:a16="http://schemas.microsoft.com/office/drawing/2014/main" id="{EC0CF61E-22E9-4F15-83A7-C870A99127C9}"/>
                </a:ext>
              </a:extLst>
            </p:cNvPr>
            <p:cNvSpPr/>
            <p:nvPr/>
          </p:nvSpPr>
          <p:spPr>
            <a:xfrm>
              <a:off x="1884101" y="3938386"/>
              <a:ext cx="2416628" cy="248466"/>
            </a:xfrm>
            <a:prstGeom prst="rect">
              <a:avLst/>
            </a:prstGeom>
          </p:spPr>
          <p:txBody>
            <a:bodyPr wrap="square">
              <a:spAutoFit/>
            </a:bodyPr>
            <a:lstStyle/>
            <a:p>
              <a:pPr>
                <a:lnSpc>
                  <a:spcPct val="110000"/>
                </a:lnSpc>
              </a:pPr>
              <a:r>
                <a:rPr lang="de-DE" sz="1000" dirty="0">
                  <a:solidFill>
                    <a:schemeClr val="bg1"/>
                  </a:solidFill>
                </a:rPr>
                <a:t>100 EUR Entgeltumwandlung</a:t>
              </a:r>
            </a:p>
          </p:txBody>
        </p:sp>
        <p:sp>
          <p:nvSpPr>
            <p:cNvPr id="55" name="Richtungspfeil 32">
              <a:extLst>
                <a:ext uri="{FF2B5EF4-FFF2-40B4-BE49-F238E27FC236}">
                  <a16:creationId xmlns:a16="http://schemas.microsoft.com/office/drawing/2014/main" id="{5C98ADAF-64F5-40CC-B845-CC9084ACF758}"/>
                </a:ext>
              </a:extLst>
            </p:cNvPr>
            <p:cNvSpPr/>
            <p:nvPr/>
          </p:nvSpPr>
          <p:spPr>
            <a:xfrm>
              <a:off x="1884101" y="3156238"/>
              <a:ext cx="6229956" cy="295200"/>
            </a:xfrm>
            <a:prstGeom prst="homePlate">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pPr>
              <a:r>
                <a:rPr lang="de-DE" sz="1000" dirty="0">
                  <a:solidFill>
                    <a:schemeClr val="accent1"/>
                  </a:solidFill>
                </a:rPr>
                <a:t>Arbeitgeberbeitrag nach Betriebszugehörigkeit</a:t>
              </a:r>
            </a:p>
          </p:txBody>
        </p:sp>
        <p:sp>
          <p:nvSpPr>
            <p:cNvPr id="56" name="Rechteck 55">
              <a:extLst>
                <a:ext uri="{FF2B5EF4-FFF2-40B4-BE49-F238E27FC236}">
                  <a16:creationId xmlns:a16="http://schemas.microsoft.com/office/drawing/2014/main" id="{8ECDAED0-D1F2-45AD-B3B2-1EF1BFE17005}"/>
                </a:ext>
              </a:extLst>
            </p:cNvPr>
            <p:cNvSpPr/>
            <p:nvPr/>
          </p:nvSpPr>
          <p:spPr>
            <a:xfrm>
              <a:off x="1884101" y="3502999"/>
              <a:ext cx="6229956" cy="2946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nSpc>
                  <a:spcPct val="110000"/>
                </a:lnSpc>
              </a:pPr>
              <a:r>
                <a:rPr lang="de-DE" sz="1000" dirty="0">
                  <a:solidFill>
                    <a:schemeClr val="bg1"/>
                  </a:solidFill>
                </a:rPr>
                <a:t>100 EUR/25 % Arbeitgeberzuschuss zur Entgeltumwandlung</a:t>
              </a:r>
            </a:p>
          </p:txBody>
        </p:sp>
        <p:sp>
          <p:nvSpPr>
            <p:cNvPr id="57" name="Rechteck 56">
              <a:extLst>
                <a:ext uri="{FF2B5EF4-FFF2-40B4-BE49-F238E27FC236}">
                  <a16:creationId xmlns:a16="http://schemas.microsoft.com/office/drawing/2014/main" id="{D5762E48-2000-4C9B-A2A9-D3A5B4C871F0}"/>
                </a:ext>
              </a:extLst>
            </p:cNvPr>
            <p:cNvSpPr/>
            <p:nvPr/>
          </p:nvSpPr>
          <p:spPr>
            <a:xfrm>
              <a:off x="1879993" y="3842320"/>
              <a:ext cx="6236174" cy="783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0" bIns="72000" rtlCol="0" anchor="ctr"/>
            <a:lstStyle/>
            <a:p>
              <a:pPr>
                <a:lnSpc>
                  <a:spcPct val="110000"/>
                </a:lnSpc>
              </a:pPr>
              <a:endParaRPr lang="de-DE" sz="1000" dirty="0">
                <a:solidFill>
                  <a:schemeClr val="bg1"/>
                </a:solidFill>
              </a:endParaRPr>
            </a:p>
          </p:txBody>
        </p:sp>
        <p:sp>
          <p:nvSpPr>
            <p:cNvPr id="58" name="Rechteck 57">
              <a:extLst>
                <a:ext uri="{FF2B5EF4-FFF2-40B4-BE49-F238E27FC236}">
                  <a16:creationId xmlns:a16="http://schemas.microsoft.com/office/drawing/2014/main" id="{73B7A80B-DD8B-4D1D-9B8D-421D66DB62D2}"/>
                </a:ext>
              </a:extLst>
            </p:cNvPr>
            <p:cNvSpPr/>
            <p:nvPr/>
          </p:nvSpPr>
          <p:spPr>
            <a:xfrm>
              <a:off x="4687449" y="3909672"/>
              <a:ext cx="3254198" cy="1675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600"/>
                </a:spcBef>
              </a:pPr>
              <a:endParaRPr lang="de-DE" sz="1000" dirty="0">
                <a:solidFill>
                  <a:schemeClr val="bg1"/>
                </a:solidFill>
              </a:endParaRPr>
            </a:p>
          </p:txBody>
        </p:sp>
        <p:sp>
          <p:nvSpPr>
            <p:cNvPr id="59" name="Rechteck 58">
              <a:extLst>
                <a:ext uri="{FF2B5EF4-FFF2-40B4-BE49-F238E27FC236}">
                  <a16:creationId xmlns:a16="http://schemas.microsoft.com/office/drawing/2014/main" id="{BA64CF70-D302-4170-AFDF-B70337B41B94}"/>
                </a:ext>
              </a:extLst>
            </p:cNvPr>
            <p:cNvSpPr/>
            <p:nvPr/>
          </p:nvSpPr>
          <p:spPr>
            <a:xfrm>
              <a:off x="4687448" y="4154126"/>
              <a:ext cx="3254198" cy="1675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600"/>
                </a:spcBef>
              </a:pPr>
              <a:endParaRPr lang="de-DE" sz="1000" dirty="0">
                <a:solidFill>
                  <a:schemeClr val="bg1"/>
                </a:solidFill>
              </a:endParaRPr>
            </a:p>
          </p:txBody>
        </p:sp>
        <p:sp>
          <p:nvSpPr>
            <p:cNvPr id="60" name="Rechteck 59">
              <a:extLst>
                <a:ext uri="{FF2B5EF4-FFF2-40B4-BE49-F238E27FC236}">
                  <a16:creationId xmlns:a16="http://schemas.microsoft.com/office/drawing/2014/main" id="{438F9CE9-A77D-40E6-A2F3-D612F747C628}"/>
                </a:ext>
              </a:extLst>
            </p:cNvPr>
            <p:cNvSpPr/>
            <p:nvPr/>
          </p:nvSpPr>
          <p:spPr>
            <a:xfrm>
              <a:off x="4684869" y="4398581"/>
              <a:ext cx="3254198" cy="167514"/>
            </a:xfrm>
            <a:prstGeom prst="rect">
              <a:avLst/>
            </a:prstGeom>
            <a:solidFill>
              <a:srgbClr val="00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600"/>
                </a:spcBef>
              </a:pPr>
              <a:endParaRPr lang="de-DE" sz="1000" b="1" dirty="0">
                <a:solidFill>
                  <a:schemeClr val="bg1"/>
                </a:solidFill>
              </a:endParaRPr>
            </a:p>
          </p:txBody>
        </p:sp>
        <p:sp>
          <p:nvSpPr>
            <p:cNvPr id="65" name="Rechteck 64">
              <a:extLst>
                <a:ext uri="{FF2B5EF4-FFF2-40B4-BE49-F238E27FC236}">
                  <a16:creationId xmlns:a16="http://schemas.microsoft.com/office/drawing/2014/main" id="{7DDE95B1-81C1-4D10-847B-2BACC424E8B3}"/>
                </a:ext>
              </a:extLst>
            </p:cNvPr>
            <p:cNvSpPr/>
            <p:nvPr/>
          </p:nvSpPr>
          <p:spPr>
            <a:xfrm>
              <a:off x="1055547" y="3842320"/>
              <a:ext cx="770682" cy="790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0" bIns="72000" rtlCol="0" anchor="ctr"/>
            <a:lstStyle/>
            <a:p>
              <a:pPr>
                <a:lnSpc>
                  <a:spcPct val="110000"/>
                </a:lnSpc>
                <a:spcBef>
                  <a:spcPts val="600"/>
                </a:spcBef>
              </a:pPr>
              <a:endParaRPr lang="de-DE" sz="1100" dirty="0">
                <a:solidFill>
                  <a:schemeClr val="bg1"/>
                </a:solidFill>
              </a:endParaRPr>
            </a:p>
          </p:txBody>
        </p:sp>
        <p:sp>
          <p:nvSpPr>
            <p:cNvPr id="66" name="Rechteck 65">
              <a:extLst>
                <a:ext uri="{FF2B5EF4-FFF2-40B4-BE49-F238E27FC236}">
                  <a16:creationId xmlns:a16="http://schemas.microsoft.com/office/drawing/2014/main" id="{1788CC61-32A7-4727-A6E1-EB0577A2D80F}"/>
                </a:ext>
              </a:extLst>
            </p:cNvPr>
            <p:cNvSpPr/>
            <p:nvPr/>
          </p:nvSpPr>
          <p:spPr>
            <a:xfrm>
              <a:off x="1055546" y="1536378"/>
              <a:ext cx="767300" cy="2259270"/>
            </a:xfrm>
            <a:prstGeom prst="rect">
              <a:avLst/>
            </a:prstGeom>
            <a:solidFill>
              <a:srgbClr val="3F771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2160000" bIns="72000" rtlCol="0" anchor="ctr"/>
            <a:lstStyle/>
            <a:p>
              <a:pPr>
                <a:lnSpc>
                  <a:spcPct val="110000"/>
                </a:lnSpc>
                <a:spcBef>
                  <a:spcPts val="600"/>
                </a:spcBef>
              </a:pPr>
              <a:endParaRPr lang="de-DE" sz="1100" dirty="0">
                <a:solidFill>
                  <a:schemeClr val="bg1"/>
                </a:solidFill>
              </a:endParaRPr>
            </a:p>
          </p:txBody>
        </p:sp>
        <p:pic>
          <p:nvPicPr>
            <p:cNvPr id="68" name="Grafik 67">
              <a:extLst>
                <a:ext uri="{FF2B5EF4-FFF2-40B4-BE49-F238E27FC236}">
                  <a16:creationId xmlns:a16="http://schemas.microsoft.com/office/drawing/2014/main" id="{D5C0E9C8-0CED-42CD-94F8-B664640F9BC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42044" y="3825062"/>
              <a:ext cx="594302" cy="594302"/>
            </a:xfrm>
            <a:prstGeom prst="rect">
              <a:avLst/>
            </a:prstGeom>
          </p:spPr>
        </p:pic>
        <p:grpSp>
          <p:nvGrpSpPr>
            <p:cNvPr id="10" name="Gruppieren 9">
              <a:extLst>
                <a:ext uri="{FF2B5EF4-FFF2-40B4-BE49-F238E27FC236}">
                  <a16:creationId xmlns:a16="http://schemas.microsoft.com/office/drawing/2014/main" id="{70D9531F-455B-4DEF-BDC0-F302D11878F3}"/>
                </a:ext>
              </a:extLst>
            </p:cNvPr>
            <p:cNvGrpSpPr/>
            <p:nvPr/>
          </p:nvGrpSpPr>
          <p:grpSpPr>
            <a:xfrm>
              <a:off x="1055546" y="2298230"/>
              <a:ext cx="769495" cy="735567"/>
              <a:chOff x="555917" y="2994892"/>
              <a:chExt cx="769495" cy="735567"/>
            </a:xfrm>
          </p:grpSpPr>
          <p:pic>
            <p:nvPicPr>
              <p:cNvPr id="67" name="Grafik 66">
                <a:extLst>
                  <a:ext uri="{FF2B5EF4-FFF2-40B4-BE49-F238E27FC236}">
                    <a16:creationId xmlns:a16="http://schemas.microsoft.com/office/drawing/2014/main" id="{287886F1-D741-46AE-84DE-356BCB75084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10036" y="2994892"/>
                <a:ext cx="459061" cy="459061"/>
              </a:xfrm>
              <a:prstGeom prst="rect">
                <a:avLst/>
              </a:prstGeom>
            </p:spPr>
          </p:pic>
          <p:sp>
            <p:nvSpPr>
              <p:cNvPr id="69" name="Textfeld 68">
                <a:extLst>
                  <a:ext uri="{FF2B5EF4-FFF2-40B4-BE49-F238E27FC236}">
                    <a16:creationId xmlns:a16="http://schemas.microsoft.com/office/drawing/2014/main" id="{F2EDCCAF-53B1-4FE0-9FB1-73E3867C7E26}"/>
                  </a:ext>
                </a:extLst>
              </p:cNvPr>
              <p:cNvSpPr txBox="1"/>
              <p:nvPr/>
            </p:nvSpPr>
            <p:spPr>
              <a:xfrm>
                <a:off x="555917" y="3453244"/>
                <a:ext cx="769495" cy="277215"/>
              </a:xfrm>
              <a:prstGeom prst="rect">
                <a:avLst/>
              </a:prstGeom>
              <a:noFill/>
              <a:ln w="6350">
                <a:noFill/>
              </a:ln>
            </p:spPr>
            <p:txBody>
              <a:bodyPr wrap="square" lIns="0" tIns="0" rIns="0" bIns="0" rtlCol="0">
                <a:noAutofit/>
              </a:bodyPr>
              <a:lstStyle/>
              <a:p>
                <a:pPr algn="ctr">
                  <a:lnSpc>
                    <a:spcPct val="105000"/>
                  </a:lnSpc>
                  <a:spcBef>
                    <a:spcPts val="600"/>
                  </a:spcBef>
                </a:pPr>
                <a:r>
                  <a:rPr lang="de-DE" sz="800" b="1" dirty="0">
                    <a:solidFill>
                      <a:schemeClr val="bg1"/>
                    </a:solidFill>
                  </a:rPr>
                  <a:t>Arbeit-</a:t>
                </a:r>
                <a:br>
                  <a:rPr lang="de-DE" sz="800" b="1" dirty="0">
                    <a:solidFill>
                      <a:schemeClr val="bg1"/>
                    </a:solidFill>
                  </a:rPr>
                </a:br>
                <a:r>
                  <a:rPr lang="de-DE" sz="800" b="1" dirty="0" err="1">
                    <a:solidFill>
                      <a:schemeClr val="bg1"/>
                    </a:solidFill>
                  </a:rPr>
                  <a:t>geber</a:t>
                </a:r>
                <a:endParaRPr lang="de-DE" sz="800" b="1" dirty="0">
                  <a:solidFill>
                    <a:schemeClr val="bg1"/>
                  </a:solidFill>
                </a:endParaRPr>
              </a:p>
            </p:txBody>
          </p:sp>
        </p:grpSp>
        <p:sp>
          <p:nvSpPr>
            <p:cNvPr id="70" name="Textfeld 69">
              <a:extLst>
                <a:ext uri="{FF2B5EF4-FFF2-40B4-BE49-F238E27FC236}">
                  <a16:creationId xmlns:a16="http://schemas.microsoft.com/office/drawing/2014/main" id="{F5D57FFB-10B3-4523-A875-C25CAE788C8B}"/>
                </a:ext>
              </a:extLst>
            </p:cNvPr>
            <p:cNvSpPr txBox="1"/>
            <p:nvPr/>
          </p:nvSpPr>
          <p:spPr>
            <a:xfrm>
              <a:off x="1052164" y="4313623"/>
              <a:ext cx="770682" cy="277215"/>
            </a:xfrm>
            <a:prstGeom prst="rect">
              <a:avLst/>
            </a:prstGeom>
            <a:noFill/>
            <a:ln w="6350">
              <a:noFill/>
            </a:ln>
          </p:spPr>
          <p:txBody>
            <a:bodyPr wrap="square" lIns="0" tIns="0" rIns="0" bIns="0" rtlCol="0">
              <a:noAutofit/>
            </a:bodyPr>
            <a:lstStyle/>
            <a:p>
              <a:pPr algn="ctr">
                <a:lnSpc>
                  <a:spcPct val="105000"/>
                </a:lnSpc>
                <a:spcBef>
                  <a:spcPts val="600"/>
                </a:spcBef>
              </a:pPr>
              <a:r>
                <a:rPr lang="de-DE" sz="800" b="1" dirty="0">
                  <a:solidFill>
                    <a:schemeClr val="bg1"/>
                  </a:solidFill>
                </a:rPr>
                <a:t>Arbeit-</a:t>
              </a:r>
              <a:br>
                <a:rPr lang="de-DE" sz="800" b="1" dirty="0">
                  <a:solidFill>
                    <a:schemeClr val="bg1"/>
                  </a:solidFill>
                </a:rPr>
              </a:br>
              <a:r>
                <a:rPr lang="de-DE" sz="800" b="1" dirty="0" err="1">
                  <a:solidFill>
                    <a:schemeClr val="bg1"/>
                  </a:solidFill>
                </a:rPr>
                <a:t>nehmer</a:t>
              </a:r>
              <a:endParaRPr lang="de-DE" sz="800" b="1" dirty="0">
                <a:solidFill>
                  <a:schemeClr val="bg1"/>
                </a:solidFill>
              </a:endParaRPr>
            </a:p>
          </p:txBody>
        </p:sp>
        <p:sp>
          <p:nvSpPr>
            <p:cNvPr id="71" name="Rechteck 70">
              <a:extLst>
                <a:ext uri="{FF2B5EF4-FFF2-40B4-BE49-F238E27FC236}">
                  <a16:creationId xmlns:a16="http://schemas.microsoft.com/office/drawing/2014/main" id="{AB69B84D-22A8-404E-901E-AE15195EC470}"/>
                </a:ext>
              </a:extLst>
            </p:cNvPr>
            <p:cNvSpPr/>
            <p:nvPr/>
          </p:nvSpPr>
          <p:spPr>
            <a:xfrm>
              <a:off x="1888746" y="3911271"/>
              <a:ext cx="1825139" cy="202299"/>
            </a:xfrm>
            <a:prstGeom prst="rect">
              <a:avLst/>
            </a:prstGeom>
          </p:spPr>
          <p:txBody>
            <a:bodyPr wrap="square" lIns="108000" tIns="0" rIns="0">
              <a:spAutoFit/>
            </a:bodyPr>
            <a:lstStyle/>
            <a:p>
              <a:pPr>
                <a:lnSpc>
                  <a:spcPct val="110000"/>
                </a:lnSpc>
              </a:pPr>
              <a:r>
                <a:rPr lang="de-DE" sz="1000" dirty="0">
                  <a:solidFill>
                    <a:schemeClr val="bg1"/>
                  </a:solidFill>
                </a:rPr>
                <a:t>100 EUR Entgeltumwandlung</a:t>
              </a:r>
            </a:p>
          </p:txBody>
        </p:sp>
        <p:sp>
          <p:nvSpPr>
            <p:cNvPr id="72" name="Rechteck 71">
              <a:extLst>
                <a:ext uri="{FF2B5EF4-FFF2-40B4-BE49-F238E27FC236}">
                  <a16:creationId xmlns:a16="http://schemas.microsoft.com/office/drawing/2014/main" id="{D69E163D-C256-4CE1-9F21-BECCE4EBAA4F}"/>
                </a:ext>
              </a:extLst>
            </p:cNvPr>
            <p:cNvSpPr/>
            <p:nvPr/>
          </p:nvSpPr>
          <p:spPr>
            <a:xfrm>
              <a:off x="4747673" y="3911271"/>
              <a:ext cx="3254196" cy="148290"/>
            </a:xfrm>
            <a:prstGeom prst="rect">
              <a:avLst/>
            </a:prstGeom>
          </p:spPr>
          <p:txBody>
            <a:bodyPr wrap="square" lIns="0" tIns="0" rIns="0" bIns="0" anchor="t">
              <a:noAutofit/>
            </a:bodyPr>
            <a:lstStyle/>
            <a:p>
              <a:pPr>
                <a:lnSpc>
                  <a:spcPct val="110000"/>
                </a:lnSpc>
              </a:pPr>
              <a:r>
                <a:rPr lang="de-DE" sz="1000" dirty="0">
                  <a:solidFill>
                    <a:schemeClr val="bg1"/>
                  </a:solidFill>
                </a:rPr>
                <a:t>20 EUR gesparte Sozialabgaben</a:t>
              </a:r>
            </a:p>
          </p:txBody>
        </p:sp>
        <p:sp>
          <p:nvSpPr>
            <p:cNvPr id="73" name="Rechteck 72">
              <a:extLst>
                <a:ext uri="{FF2B5EF4-FFF2-40B4-BE49-F238E27FC236}">
                  <a16:creationId xmlns:a16="http://schemas.microsoft.com/office/drawing/2014/main" id="{FB51DC84-E34D-40E7-AE15-CBB2AC17CF8C}"/>
                </a:ext>
              </a:extLst>
            </p:cNvPr>
            <p:cNvSpPr/>
            <p:nvPr/>
          </p:nvSpPr>
          <p:spPr>
            <a:xfrm>
              <a:off x="4747673" y="4156853"/>
              <a:ext cx="3254196" cy="148290"/>
            </a:xfrm>
            <a:prstGeom prst="rect">
              <a:avLst/>
            </a:prstGeom>
          </p:spPr>
          <p:txBody>
            <a:bodyPr wrap="square" lIns="0" tIns="0" rIns="0" bIns="0" anchor="t">
              <a:noAutofit/>
            </a:bodyPr>
            <a:lstStyle/>
            <a:p>
              <a:pPr>
                <a:lnSpc>
                  <a:spcPct val="110000"/>
                </a:lnSpc>
              </a:pPr>
              <a:r>
                <a:rPr lang="de-DE" sz="1000" dirty="0">
                  <a:solidFill>
                    <a:schemeClr val="bg1"/>
                  </a:solidFill>
                </a:rPr>
                <a:t>25 EUR gesparte Steuern</a:t>
              </a:r>
            </a:p>
          </p:txBody>
        </p:sp>
        <p:sp>
          <p:nvSpPr>
            <p:cNvPr id="74" name="Rechteck 73">
              <a:extLst>
                <a:ext uri="{FF2B5EF4-FFF2-40B4-BE49-F238E27FC236}">
                  <a16:creationId xmlns:a16="http://schemas.microsoft.com/office/drawing/2014/main" id="{4F8557E7-2281-4D30-9110-BDB259A596E7}"/>
                </a:ext>
              </a:extLst>
            </p:cNvPr>
            <p:cNvSpPr/>
            <p:nvPr/>
          </p:nvSpPr>
          <p:spPr>
            <a:xfrm>
              <a:off x="4747673" y="4402435"/>
              <a:ext cx="3254196" cy="148290"/>
            </a:xfrm>
            <a:prstGeom prst="rect">
              <a:avLst/>
            </a:prstGeom>
          </p:spPr>
          <p:txBody>
            <a:bodyPr wrap="square" lIns="0" tIns="0" rIns="0" bIns="0" anchor="t">
              <a:noAutofit/>
            </a:bodyPr>
            <a:lstStyle/>
            <a:p>
              <a:pPr>
                <a:lnSpc>
                  <a:spcPct val="110000"/>
                </a:lnSpc>
              </a:pPr>
              <a:r>
                <a:rPr lang="de-DE" sz="1000" b="1" dirty="0">
                  <a:solidFill>
                    <a:srgbClr val="002060"/>
                  </a:solidFill>
                </a:rPr>
                <a:t>55 EUR Ihr Netto-Eigenbeitrag</a:t>
              </a:r>
            </a:p>
          </p:txBody>
        </p:sp>
      </p:grpSp>
    </p:spTree>
    <p:extLst>
      <p:ext uri="{BB962C8B-B14F-4D97-AF65-F5344CB8AC3E}">
        <p14:creationId xmlns:p14="http://schemas.microsoft.com/office/powerpoint/2010/main" val="386248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479F7-8366-49CE-B028-1C8A707D9670}"/>
              </a:ext>
            </a:extLst>
          </p:cNvPr>
          <p:cNvSpPr>
            <a:spLocks noGrp="1"/>
          </p:cNvSpPr>
          <p:nvPr>
            <p:ph type="title"/>
          </p:nvPr>
        </p:nvSpPr>
        <p:spPr/>
        <p:txBody>
          <a:bodyPr/>
          <a:lstStyle/>
          <a:p>
            <a:r>
              <a:rPr lang="de-DE" dirty="0"/>
              <a:t>Betriebliche Zukunftsvorsorge</a:t>
            </a:r>
            <a:br>
              <a:rPr lang="de-DE" dirty="0"/>
            </a:br>
            <a:r>
              <a:rPr lang="de-DE" dirty="0">
                <a:solidFill>
                  <a:srgbClr val="FF8213"/>
                </a:solidFill>
              </a:rPr>
              <a:t>Das rechnet sich</a:t>
            </a:r>
          </a:p>
        </p:txBody>
      </p:sp>
      <p:sp>
        <p:nvSpPr>
          <p:cNvPr id="3" name="Datumsplatzhalter 2">
            <a:extLst>
              <a:ext uri="{FF2B5EF4-FFF2-40B4-BE49-F238E27FC236}">
                <a16:creationId xmlns:a16="http://schemas.microsoft.com/office/drawing/2014/main" id="{16E62076-56E4-4AFF-857C-CC18FAC7B375}"/>
              </a:ext>
            </a:extLst>
          </p:cNvPr>
          <p:cNvSpPr>
            <a:spLocks noGrp="1"/>
          </p:cNvSpPr>
          <p:nvPr>
            <p:ph type="dt" sz="half" idx="10"/>
          </p:nvPr>
        </p:nvSpPr>
        <p:spPr/>
        <p:txBody>
          <a:bodyPr/>
          <a:lstStyle/>
          <a:p>
            <a:fld id="{06A9DB83-6BED-4635-BEA9-B0078973953D}" type="datetime1">
              <a:rPr lang="de-DE" smtClean="0"/>
              <a:t>30.08.22</a:t>
            </a:fld>
            <a:endParaRPr lang="de-DE" dirty="0"/>
          </a:p>
        </p:txBody>
      </p:sp>
      <p:sp>
        <p:nvSpPr>
          <p:cNvPr id="4" name="Fußzeilenplatzhalter 3">
            <a:extLst>
              <a:ext uri="{FF2B5EF4-FFF2-40B4-BE49-F238E27FC236}">
                <a16:creationId xmlns:a16="http://schemas.microsoft.com/office/drawing/2014/main" id="{97D2E74E-C267-4590-BE46-A03C746EA91D}"/>
              </a:ext>
            </a:extLst>
          </p:cNvPr>
          <p:cNvSpPr>
            <a:spLocks noGrp="1"/>
          </p:cNvSpPr>
          <p:nvPr>
            <p:ph type="ftr" sz="quarter" idx="11"/>
          </p:nvPr>
        </p:nvSpPr>
        <p:spPr/>
        <p:txBody>
          <a:bodyPr/>
          <a:lstStyle/>
          <a:p>
            <a:r>
              <a:rPr lang="de-DE"/>
              <a:t>P1_09_ZWEITGESPRÄCH PERSONALINSTRUMENT</a:t>
            </a:r>
            <a:endParaRPr lang="de-DE" dirty="0"/>
          </a:p>
        </p:txBody>
      </p:sp>
      <p:sp>
        <p:nvSpPr>
          <p:cNvPr id="5" name="Foliennummernplatzhalter 4">
            <a:extLst>
              <a:ext uri="{FF2B5EF4-FFF2-40B4-BE49-F238E27FC236}">
                <a16:creationId xmlns:a16="http://schemas.microsoft.com/office/drawing/2014/main" id="{FAA88172-A604-4269-A929-FE0227870AE5}"/>
              </a:ext>
            </a:extLst>
          </p:cNvPr>
          <p:cNvSpPr>
            <a:spLocks noGrp="1"/>
          </p:cNvSpPr>
          <p:nvPr>
            <p:ph type="sldNum" sz="quarter" idx="12"/>
          </p:nvPr>
        </p:nvSpPr>
        <p:spPr/>
        <p:txBody>
          <a:bodyPr/>
          <a:lstStyle/>
          <a:p>
            <a:fld id="{19214891-A90D-482A-B08A-59BEA405D4DE}" type="slidenum">
              <a:rPr lang="de-DE" smtClean="0"/>
              <a:pPr/>
              <a:t>7</a:t>
            </a:fld>
            <a:endParaRPr lang="de-DE" dirty="0"/>
          </a:p>
        </p:txBody>
      </p:sp>
      <p:sp>
        <p:nvSpPr>
          <p:cNvPr id="6" name="Rechteck: abgerundete Ecken 5">
            <a:extLst>
              <a:ext uri="{FF2B5EF4-FFF2-40B4-BE49-F238E27FC236}">
                <a16:creationId xmlns:a16="http://schemas.microsoft.com/office/drawing/2014/main" id="{6211AD05-079B-42D1-B01B-ED2E738EB1AA}"/>
              </a:ext>
            </a:extLst>
          </p:cNvPr>
          <p:cNvSpPr/>
          <p:nvPr/>
        </p:nvSpPr>
        <p:spPr>
          <a:xfrm>
            <a:off x="360000" y="2128495"/>
            <a:ext cx="1957805" cy="30339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rtlCol="0" anchor="t" anchorCtr="0"/>
          <a:lstStyle/>
          <a:p>
            <a:pPr algn="ctr">
              <a:lnSpc>
                <a:spcPct val="110000"/>
              </a:lnSpc>
              <a:spcBef>
                <a:spcPts val="600"/>
              </a:spcBef>
            </a:pPr>
            <a:r>
              <a:rPr lang="de-DE" b="1" dirty="0">
                <a:solidFill>
                  <a:schemeClr val="tx1"/>
                </a:solidFill>
              </a:rPr>
              <a:t>Vorteil 1</a:t>
            </a:r>
          </a:p>
          <a:p>
            <a:pPr algn="ctr">
              <a:lnSpc>
                <a:spcPct val="110000"/>
              </a:lnSpc>
              <a:spcBef>
                <a:spcPts val="600"/>
              </a:spcBef>
            </a:pPr>
            <a:r>
              <a:rPr lang="de-DE" sz="1200" dirty="0">
                <a:solidFill>
                  <a:schemeClr val="tx1"/>
                </a:solidFill>
              </a:rPr>
              <a:t>ARBEITGEBER-FÖRDERUNG </a:t>
            </a:r>
          </a:p>
          <a:p>
            <a:pPr algn="ctr">
              <a:lnSpc>
                <a:spcPct val="110000"/>
              </a:lnSpc>
              <a:spcBef>
                <a:spcPts val="600"/>
              </a:spcBef>
            </a:pPr>
            <a:r>
              <a:rPr lang="de-DE" sz="1200" b="1" dirty="0">
                <a:solidFill>
                  <a:schemeClr val="tx1"/>
                </a:solidFill>
              </a:rPr>
              <a:t>je nach Dauer der Betriebszugehörigkeit</a:t>
            </a:r>
          </a:p>
          <a:p>
            <a:pPr algn="ctr">
              <a:lnSpc>
                <a:spcPct val="110000"/>
              </a:lnSpc>
              <a:spcBef>
                <a:spcPts val="600"/>
              </a:spcBef>
            </a:pPr>
            <a:r>
              <a:rPr lang="de-DE" sz="1200" b="1" dirty="0">
                <a:solidFill>
                  <a:srgbClr val="D0AF72"/>
                </a:solidFill>
              </a:rPr>
              <a:t>25,00 EUR, 50,00 EUR oder 75,00 EUR</a:t>
            </a:r>
          </a:p>
          <a:p>
            <a:pPr algn="ctr">
              <a:lnSpc>
                <a:spcPct val="110000"/>
              </a:lnSpc>
              <a:spcBef>
                <a:spcPts val="600"/>
              </a:spcBef>
            </a:pPr>
            <a:r>
              <a:rPr lang="de-DE" sz="1200" dirty="0">
                <a:solidFill>
                  <a:srgbClr val="D0AF72"/>
                </a:solidFill>
              </a:rPr>
              <a:t>zu 100 % von uns finanzierter Baustein </a:t>
            </a:r>
          </a:p>
        </p:txBody>
      </p:sp>
      <p:sp>
        <p:nvSpPr>
          <p:cNvPr id="15" name="Rechteck: abgerundete Ecken 14">
            <a:extLst>
              <a:ext uri="{FF2B5EF4-FFF2-40B4-BE49-F238E27FC236}">
                <a16:creationId xmlns:a16="http://schemas.microsoft.com/office/drawing/2014/main" id="{2C8ACB17-3D1E-40CB-A7C9-8AF33616717B}"/>
              </a:ext>
            </a:extLst>
          </p:cNvPr>
          <p:cNvSpPr/>
          <p:nvPr/>
        </p:nvSpPr>
        <p:spPr>
          <a:xfrm>
            <a:off x="2515807" y="2128495"/>
            <a:ext cx="1957805" cy="30339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rtlCol="0" anchor="t" anchorCtr="0"/>
          <a:lstStyle/>
          <a:p>
            <a:pPr algn="ctr">
              <a:lnSpc>
                <a:spcPct val="110000"/>
              </a:lnSpc>
              <a:spcBef>
                <a:spcPts val="600"/>
              </a:spcBef>
            </a:pPr>
            <a:r>
              <a:rPr lang="de-DE" b="1" dirty="0">
                <a:solidFill>
                  <a:schemeClr val="tx1"/>
                </a:solidFill>
              </a:rPr>
              <a:t>Vorteile 2 und 3</a:t>
            </a:r>
          </a:p>
          <a:p>
            <a:pPr algn="ctr">
              <a:lnSpc>
                <a:spcPct val="110000"/>
              </a:lnSpc>
              <a:spcBef>
                <a:spcPts val="600"/>
              </a:spcBef>
            </a:pPr>
            <a:r>
              <a:rPr lang="de-DE" sz="1200" b="1" dirty="0">
                <a:solidFill>
                  <a:schemeClr val="tx1"/>
                </a:solidFill>
              </a:rPr>
              <a:t>Steuer- und sozial-versicherungsfreie Einzahlung </a:t>
            </a:r>
            <a:br>
              <a:rPr lang="de-DE" sz="1200" b="1" dirty="0">
                <a:solidFill>
                  <a:schemeClr val="tx1"/>
                </a:solidFill>
              </a:rPr>
            </a:br>
            <a:r>
              <a:rPr lang="de-DE" sz="1200" b="1" dirty="0">
                <a:solidFill>
                  <a:schemeClr val="tx1"/>
                </a:solidFill>
              </a:rPr>
              <a:t>von Ihrem eigenen Bruttoeinkommen</a:t>
            </a:r>
          </a:p>
          <a:p>
            <a:pPr algn="ctr">
              <a:lnSpc>
                <a:spcPct val="110000"/>
              </a:lnSpc>
              <a:spcBef>
                <a:spcPts val="600"/>
              </a:spcBef>
            </a:pPr>
            <a:r>
              <a:rPr lang="de-DE" sz="1200" b="1" dirty="0">
                <a:solidFill>
                  <a:schemeClr val="tx1"/>
                </a:solidFill>
              </a:rPr>
              <a:t>optimierte Eigenvorsorge </a:t>
            </a:r>
            <a:br>
              <a:rPr lang="de-DE" sz="1200" b="1" dirty="0">
                <a:solidFill>
                  <a:schemeClr val="tx1"/>
                </a:solidFill>
              </a:rPr>
            </a:br>
            <a:r>
              <a:rPr lang="de-DE" sz="1200" b="1" dirty="0">
                <a:solidFill>
                  <a:schemeClr val="tx1"/>
                </a:solidFill>
              </a:rPr>
              <a:t>aus Ihrem Brutto-einkommen</a:t>
            </a:r>
            <a:endParaRPr lang="de-DE" sz="1200" dirty="0">
              <a:solidFill>
                <a:srgbClr val="D0AF72"/>
              </a:solidFill>
            </a:endParaRPr>
          </a:p>
        </p:txBody>
      </p:sp>
      <p:sp>
        <p:nvSpPr>
          <p:cNvPr id="17" name="Rechteck: abgerundete Ecken 16">
            <a:extLst>
              <a:ext uri="{FF2B5EF4-FFF2-40B4-BE49-F238E27FC236}">
                <a16:creationId xmlns:a16="http://schemas.microsoft.com/office/drawing/2014/main" id="{F15D19D7-E6A8-401B-8373-1482F5C0FE8D}"/>
              </a:ext>
            </a:extLst>
          </p:cNvPr>
          <p:cNvSpPr/>
          <p:nvPr/>
        </p:nvSpPr>
        <p:spPr>
          <a:xfrm>
            <a:off x="4671614" y="2128495"/>
            <a:ext cx="1957805" cy="30339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rtlCol="0" anchor="t" anchorCtr="0"/>
          <a:lstStyle/>
          <a:p>
            <a:pPr algn="ctr">
              <a:lnSpc>
                <a:spcPct val="110000"/>
              </a:lnSpc>
              <a:spcBef>
                <a:spcPts val="600"/>
              </a:spcBef>
            </a:pPr>
            <a:r>
              <a:rPr lang="de-DE" b="1" dirty="0">
                <a:solidFill>
                  <a:schemeClr val="tx1"/>
                </a:solidFill>
              </a:rPr>
              <a:t>Vorteil 4</a:t>
            </a:r>
          </a:p>
          <a:p>
            <a:pPr algn="ctr">
              <a:lnSpc>
                <a:spcPct val="110000"/>
              </a:lnSpc>
              <a:spcBef>
                <a:spcPts val="600"/>
              </a:spcBef>
            </a:pPr>
            <a:r>
              <a:rPr lang="de-DE" sz="1200" b="1" dirty="0">
                <a:solidFill>
                  <a:schemeClr val="tx1"/>
                </a:solidFill>
              </a:rPr>
              <a:t>Steuer- und sozial-versicherungsfreie Einzahlung</a:t>
            </a:r>
          </a:p>
          <a:p>
            <a:pPr algn="ctr">
              <a:lnSpc>
                <a:spcPct val="110000"/>
              </a:lnSpc>
              <a:spcBef>
                <a:spcPts val="600"/>
              </a:spcBef>
            </a:pPr>
            <a:r>
              <a:rPr lang="de-DE" sz="1200" b="1" dirty="0">
                <a:solidFill>
                  <a:srgbClr val="D0AF72"/>
                </a:solidFill>
              </a:rPr>
              <a:t>+ 25 % Zuschuss</a:t>
            </a:r>
          </a:p>
          <a:p>
            <a:pPr algn="ctr">
              <a:lnSpc>
                <a:spcPct val="110000"/>
              </a:lnSpc>
              <a:spcBef>
                <a:spcPts val="600"/>
              </a:spcBef>
            </a:pPr>
            <a:r>
              <a:rPr lang="de-DE" sz="1200" b="1" dirty="0">
                <a:solidFill>
                  <a:schemeClr val="tx1"/>
                </a:solidFill>
              </a:rPr>
              <a:t>auf die optimierte Eigenvorsorge </a:t>
            </a:r>
            <a:br>
              <a:rPr lang="de-DE" sz="1200" b="1" dirty="0">
                <a:solidFill>
                  <a:schemeClr val="tx1"/>
                </a:solidFill>
              </a:rPr>
            </a:br>
            <a:r>
              <a:rPr lang="de-DE" sz="1200" b="1" dirty="0">
                <a:solidFill>
                  <a:schemeClr val="tx1"/>
                </a:solidFill>
              </a:rPr>
              <a:t>aus Ihrem Brutto-einkommen</a:t>
            </a:r>
            <a:endParaRPr lang="de-DE" sz="1200" dirty="0">
              <a:solidFill>
                <a:srgbClr val="D0AF72"/>
              </a:solidFill>
            </a:endParaRPr>
          </a:p>
        </p:txBody>
      </p:sp>
      <p:sp>
        <p:nvSpPr>
          <p:cNvPr id="18" name="Rechteck: abgerundete Ecken 17">
            <a:extLst>
              <a:ext uri="{FF2B5EF4-FFF2-40B4-BE49-F238E27FC236}">
                <a16:creationId xmlns:a16="http://schemas.microsoft.com/office/drawing/2014/main" id="{BC41A25C-19AE-4D91-A613-5A35CD31E134}"/>
              </a:ext>
            </a:extLst>
          </p:cNvPr>
          <p:cNvSpPr/>
          <p:nvPr/>
        </p:nvSpPr>
        <p:spPr>
          <a:xfrm>
            <a:off x="6827420" y="2128495"/>
            <a:ext cx="1957805" cy="3033920"/>
          </a:xfrm>
          <a:prstGeom prst="roundRect">
            <a:avLst/>
          </a:prstGeom>
          <a:solidFill>
            <a:srgbClr val="D0AF72"/>
          </a:solidFill>
          <a:ln>
            <a:solidFill>
              <a:srgbClr val="D0AF7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r>
              <a:rPr lang="de-DE" b="1" dirty="0">
                <a:solidFill>
                  <a:schemeClr val="bg1"/>
                </a:solidFill>
              </a:rPr>
              <a:t>4-fach-Vorteil für Arbeitnehmer</a:t>
            </a:r>
          </a:p>
          <a:p>
            <a:pPr algn="ctr">
              <a:lnSpc>
                <a:spcPct val="110000"/>
              </a:lnSpc>
              <a:spcBef>
                <a:spcPts val="600"/>
              </a:spcBef>
            </a:pPr>
            <a:endParaRPr lang="de-DE" sz="1400" b="1" dirty="0">
              <a:solidFill>
                <a:schemeClr val="bg1"/>
              </a:solidFill>
            </a:endParaRPr>
          </a:p>
          <a:p>
            <a:pPr algn="ctr">
              <a:lnSpc>
                <a:spcPct val="110000"/>
              </a:lnSpc>
              <a:spcBef>
                <a:spcPts val="600"/>
              </a:spcBef>
            </a:pPr>
            <a:r>
              <a:rPr lang="de-DE" sz="1200" b="1" dirty="0">
                <a:solidFill>
                  <a:schemeClr val="bg1"/>
                </a:solidFill>
              </a:rPr>
              <a:t>attraktivste Form der Rentenvorsorge</a:t>
            </a:r>
            <a:endParaRPr lang="de-DE" sz="1200" dirty="0">
              <a:solidFill>
                <a:schemeClr val="bg1"/>
              </a:solidFill>
            </a:endParaRPr>
          </a:p>
        </p:txBody>
      </p:sp>
      <p:pic>
        <p:nvPicPr>
          <p:cNvPr id="20" name="Grafik 19">
            <a:extLst>
              <a:ext uri="{FF2B5EF4-FFF2-40B4-BE49-F238E27FC236}">
                <a16:creationId xmlns:a16="http://schemas.microsoft.com/office/drawing/2014/main" id="{8AC11900-5424-4910-8800-6A544F94FB1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4805" y="479848"/>
            <a:ext cx="1183033" cy="1563622"/>
          </a:xfrm>
          <a:prstGeom prst="rect">
            <a:avLst/>
          </a:prstGeom>
        </p:spPr>
      </p:pic>
    </p:spTree>
    <p:extLst>
      <p:ext uri="{BB962C8B-B14F-4D97-AF65-F5344CB8AC3E}">
        <p14:creationId xmlns:p14="http://schemas.microsoft.com/office/powerpoint/2010/main" val="244383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Person, draußen, Sportwettkampf, Sport enthält.&#10;&#10;Automatisch generierte Beschreibung">
            <a:extLst>
              <a:ext uri="{FF2B5EF4-FFF2-40B4-BE49-F238E27FC236}">
                <a16:creationId xmlns:a16="http://schemas.microsoft.com/office/drawing/2014/main" id="{5B16A53E-1AA9-49E7-AA7C-86BD554C0E5E}"/>
              </a:ext>
            </a:extLst>
          </p:cNvPr>
          <p:cNvPicPr>
            <a:picLocks noChangeAspect="1"/>
          </p:cNvPicPr>
          <p:nvPr/>
        </p:nvPicPr>
        <p:blipFill rotWithShape="1">
          <a:blip r:embed="rId2">
            <a:extLst>
              <a:ext uri="{28A0092B-C50C-407E-A947-70E740481C1C}">
                <a14:useLocalDpi xmlns:a14="http://schemas.microsoft.com/office/drawing/2010/main" val="0"/>
              </a:ext>
            </a:extLst>
          </a:blip>
          <a:srcRect t="14162"/>
          <a:stretch/>
        </p:blipFill>
        <p:spPr>
          <a:xfrm>
            <a:off x="1225" y="0"/>
            <a:ext cx="9144000" cy="5233988"/>
          </a:xfrm>
          <a:prstGeom prst="rect">
            <a:avLst/>
          </a:prstGeom>
        </p:spPr>
      </p:pic>
      <p:sp>
        <p:nvSpPr>
          <p:cNvPr id="4" name="Datumsplatzhalter 3">
            <a:extLst>
              <a:ext uri="{FF2B5EF4-FFF2-40B4-BE49-F238E27FC236}">
                <a16:creationId xmlns:a16="http://schemas.microsoft.com/office/drawing/2014/main" id="{87A1E764-E2AA-4F82-A852-008240CFB828}"/>
              </a:ext>
            </a:extLst>
          </p:cNvPr>
          <p:cNvSpPr>
            <a:spLocks noGrp="1"/>
          </p:cNvSpPr>
          <p:nvPr>
            <p:ph type="dt" sz="half" idx="15"/>
          </p:nvPr>
        </p:nvSpPr>
        <p:spPr/>
        <p:txBody>
          <a:bodyPr/>
          <a:lstStyle/>
          <a:p>
            <a:fld id="{2B584668-E6DE-42FD-9FCD-8C4FCD193AF6}" type="datetime1">
              <a:rPr lang="de-DE" smtClean="0"/>
              <a:t>30.08.22</a:t>
            </a:fld>
            <a:endParaRPr lang="de-DE" dirty="0"/>
          </a:p>
        </p:txBody>
      </p:sp>
      <p:sp>
        <p:nvSpPr>
          <p:cNvPr id="5" name="Fußzeilenplatzhalter 4">
            <a:extLst>
              <a:ext uri="{FF2B5EF4-FFF2-40B4-BE49-F238E27FC236}">
                <a16:creationId xmlns:a16="http://schemas.microsoft.com/office/drawing/2014/main" id="{D26E5411-03EA-4DFA-AFB3-863F03669C8F}"/>
              </a:ext>
            </a:extLst>
          </p:cNvPr>
          <p:cNvSpPr>
            <a:spLocks noGrp="1"/>
          </p:cNvSpPr>
          <p:nvPr>
            <p:ph type="ftr" sz="quarter" idx="16"/>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0683657-0431-45F8-B737-A674B682C49D}"/>
              </a:ext>
            </a:extLst>
          </p:cNvPr>
          <p:cNvSpPr>
            <a:spLocks noGrp="1"/>
          </p:cNvSpPr>
          <p:nvPr>
            <p:ph type="sldNum" sz="quarter" idx="17"/>
          </p:nvPr>
        </p:nvSpPr>
        <p:spPr/>
        <p:txBody>
          <a:bodyPr/>
          <a:lstStyle/>
          <a:p>
            <a:fld id="{19214891-A90D-482A-B08A-59BEA405D4DE}" type="slidenum">
              <a:rPr lang="de-DE" smtClean="0"/>
              <a:t>8</a:t>
            </a:fld>
            <a:endParaRPr lang="de-DE" dirty="0"/>
          </a:p>
        </p:txBody>
      </p:sp>
      <p:sp>
        <p:nvSpPr>
          <p:cNvPr id="10" name="Rechteck 9">
            <a:extLst>
              <a:ext uri="{FF2B5EF4-FFF2-40B4-BE49-F238E27FC236}">
                <a16:creationId xmlns:a16="http://schemas.microsoft.com/office/drawing/2014/main" id="{BE8C24D6-5A19-45B5-9631-C3ED1D598286}"/>
              </a:ext>
            </a:extLst>
          </p:cNvPr>
          <p:cNvSpPr/>
          <p:nvPr/>
        </p:nvSpPr>
        <p:spPr>
          <a:xfrm>
            <a:off x="360000" y="2862816"/>
            <a:ext cx="4213225" cy="23736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ct val="110000"/>
              </a:lnSpc>
              <a:spcBef>
                <a:spcPts val="0"/>
              </a:spcBef>
            </a:pPr>
            <a:r>
              <a:rPr lang="de-DE" sz="1800" b="1" dirty="0">
                <a:solidFill>
                  <a:srgbClr val="FF8213"/>
                </a:solidFill>
              </a:rPr>
              <a:t>Ihr Versorgungsbaustein</a:t>
            </a:r>
          </a:p>
          <a:p>
            <a:pPr>
              <a:lnSpc>
                <a:spcPct val="110000"/>
              </a:lnSpc>
              <a:spcBef>
                <a:spcPts val="0"/>
              </a:spcBef>
            </a:pPr>
            <a:r>
              <a:rPr lang="de-DE" sz="1800" b="1" dirty="0">
                <a:solidFill>
                  <a:srgbClr val="FF8213"/>
                </a:solidFill>
              </a:rPr>
              <a:t>betriebliche Gesundheitsvorsorge</a:t>
            </a:r>
            <a:br>
              <a:rPr lang="de-DE" sz="1800" b="1" dirty="0">
                <a:solidFill>
                  <a:srgbClr val="FF8213"/>
                </a:solidFill>
              </a:rPr>
            </a:br>
            <a:br>
              <a:rPr lang="de-DE" sz="1800" b="1" dirty="0">
                <a:solidFill>
                  <a:srgbClr val="FF8213"/>
                </a:solidFill>
              </a:rPr>
            </a:br>
            <a:r>
              <a:rPr lang="de-DE" sz="1800" b="1" dirty="0">
                <a:solidFill>
                  <a:schemeClr val="tx1"/>
                </a:solidFill>
              </a:rPr>
              <a:t>Für das, worauf es ankommt</a:t>
            </a:r>
          </a:p>
          <a:p>
            <a:pPr>
              <a:lnSpc>
                <a:spcPct val="110000"/>
              </a:lnSpc>
              <a:spcBef>
                <a:spcPts val="0"/>
              </a:spcBef>
            </a:pPr>
            <a:r>
              <a:rPr lang="de-DE" sz="1800" b="1" dirty="0">
                <a:solidFill>
                  <a:schemeClr val="tx1"/>
                </a:solidFill>
              </a:rPr>
              <a:t>Mehr, um gesund zu bleiben und zu werden</a:t>
            </a:r>
            <a:endParaRPr lang="de-DE" sz="1400" b="1" dirty="0">
              <a:solidFill>
                <a:schemeClr val="tx1"/>
              </a:solidFill>
            </a:endParaRPr>
          </a:p>
        </p:txBody>
      </p:sp>
    </p:spTree>
    <p:extLst>
      <p:ext uri="{BB962C8B-B14F-4D97-AF65-F5344CB8AC3E}">
        <p14:creationId xmlns:p14="http://schemas.microsoft.com/office/powerpoint/2010/main" val="362875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3802EF1-7FC6-4E72-9353-D8D3983B153D}"/>
              </a:ext>
            </a:extLst>
          </p:cNvPr>
          <p:cNvSpPr>
            <a:spLocks noGrp="1"/>
          </p:cNvSpPr>
          <p:nvPr>
            <p:ph type="title"/>
          </p:nvPr>
        </p:nvSpPr>
        <p:spPr/>
        <p:txBody>
          <a:bodyPr/>
          <a:lstStyle/>
          <a:p>
            <a:r>
              <a:rPr lang="de-DE" dirty="0"/>
              <a:t>Existenz schützen nach einem Unfall</a:t>
            </a:r>
            <a:br>
              <a:rPr lang="de-DE" dirty="0"/>
            </a:br>
            <a:r>
              <a:rPr lang="de-DE" dirty="0">
                <a:solidFill>
                  <a:schemeClr val="tx1"/>
                </a:solidFill>
              </a:rPr>
              <a:t>Betriebliche Gesundheitsvorsorge</a:t>
            </a:r>
            <a:br>
              <a:rPr lang="de-DE" dirty="0"/>
            </a:br>
            <a:endParaRPr lang="de-DE" dirty="0"/>
          </a:p>
        </p:txBody>
      </p:sp>
      <p:sp>
        <p:nvSpPr>
          <p:cNvPr id="4" name="Datumsplatzhalter 3">
            <a:extLst>
              <a:ext uri="{FF2B5EF4-FFF2-40B4-BE49-F238E27FC236}">
                <a16:creationId xmlns:a16="http://schemas.microsoft.com/office/drawing/2014/main" id="{691EF4E1-BB6A-4518-97A0-BE207745A548}"/>
              </a:ext>
            </a:extLst>
          </p:cNvPr>
          <p:cNvSpPr>
            <a:spLocks noGrp="1"/>
          </p:cNvSpPr>
          <p:nvPr>
            <p:ph type="dt" sz="half" idx="10"/>
          </p:nvPr>
        </p:nvSpPr>
        <p:spPr/>
        <p:txBody>
          <a:bodyPr/>
          <a:lstStyle/>
          <a:p>
            <a:fld id="{5D8C9F22-50EA-4A13-8352-6289C543A2AB}" type="datetime1">
              <a:rPr lang="de-DE" smtClean="0"/>
              <a:t>30.08.22</a:t>
            </a:fld>
            <a:endParaRPr lang="de-DE" dirty="0"/>
          </a:p>
        </p:txBody>
      </p:sp>
      <p:sp>
        <p:nvSpPr>
          <p:cNvPr id="5" name="Fußzeilenplatzhalter 4">
            <a:extLst>
              <a:ext uri="{FF2B5EF4-FFF2-40B4-BE49-F238E27FC236}">
                <a16:creationId xmlns:a16="http://schemas.microsoft.com/office/drawing/2014/main" id="{DC1844C5-6897-4772-A459-84C3AD3B8566}"/>
              </a:ext>
            </a:extLst>
          </p:cNvPr>
          <p:cNvSpPr>
            <a:spLocks noGrp="1"/>
          </p:cNvSpPr>
          <p:nvPr>
            <p:ph type="ftr" sz="quarter" idx="11"/>
          </p:nvPr>
        </p:nvSpPr>
        <p:spPr/>
        <p:txBody>
          <a:bodyPr/>
          <a:lstStyle/>
          <a:p>
            <a:r>
              <a:rPr lang="de-DE"/>
              <a:t>P1_09_ZWEITGESPRÄCH PERSONALINSTRUMENT</a:t>
            </a:r>
            <a:endParaRPr lang="de-DE" dirty="0"/>
          </a:p>
        </p:txBody>
      </p:sp>
      <p:sp>
        <p:nvSpPr>
          <p:cNvPr id="6" name="Foliennummernplatzhalter 5">
            <a:extLst>
              <a:ext uri="{FF2B5EF4-FFF2-40B4-BE49-F238E27FC236}">
                <a16:creationId xmlns:a16="http://schemas.microsoft.com/office/drawing/2014/main" id="{B7939390-2F43-4EDC-AB60-EA27F821D952}"/>
              </a:ext>
            </a:extLst>
          </p:cNvPr>
          <p:cNvSpPr>
            <a:spLocks noGrp="1"/>
          </p:cNvSpPr>
          <p:nvPr>
            <p:ph type="sldNum" sz="quarter" idx="12"/>
          </p:nvPr>
        </p:nvSpPr>
        <p:spPr/>
        <p:txBody>
          <a:bodyPr/>
          <a:lstStyle/>
          <a:p>
            <a:fld id="{19214891-A90D-482A-B08A-59BEA405D4DE}" type="slidenum">
              <a:rPr lang="de-DE" smtClean="0"/>
              <a:t>9</a:t>
            </a:fld>
            <a:endParaRPr lang="de-DE" dirty="0"/>
          </a:p>
        </p:txBody>
      </p:sp>
      <p:sp>
        <p:nvSpPr>
          <p:cNvPr id="17" name="Inhaltsplatzhalter 16">
            <a:extLst>
              <a:ext uri="{FF2B5EF4-FFF2-40B4-BE49-F238E27FC236}">
                <a16:creationId xmlns:a16="http://schemas.microsoft.com/office/drawing/2014/main" id="{D04B84A1-A824-4D2E-BCB7-70F1A2814B12}"/>
              </a:ext>
            </a:extLst>
          </p:cNvPr>
          <p:cNvSpPr>
            <a:spLocks noGrp="1"/>
          </p:cNvSpPr>
          <p:nvPr>
            <p:ph sz="quarter" idx="14"/>
          </p:nvPr>
        </p:nvSpPr>
        <p:spPr/>
        <p:txBody>
          <a:bodyPr/>
          <a:lstStyle/>
          <a:p>
            <a:endParaRPr lang="de-DE"/>
          </a:p>
        </p:txBody>
      </p:sp>
      <p:sp>
        <p:nvSpPr>
          <p:cNvPr id="18" name="Inhaltsplatzhalter 8">
            <a:extLst>
              <a:ext uri="{FF2B5EF4-FFF2-40B4-BE49-F238E27FC236}">
                <a16:creationId xmlns:a16="http://schemas.microsoft.com/office/drawing/2014/main" id="{6A472096-AAE9-4A61-B19F-236B2BC82249}"/>
              </a:ext>
            </a:extLst>
          </p:cNvPr>
          <p:cNvSpPr txBox="1">
            <a:spLocks/>
          </p:cNvSpPr>
          <p:nvPr/>
        </p:nvSpPr>
        <p:spPr bwMode="gray">
          <a:xfrm>
            <a:off x="360000" y="1200150"/>
            <a:ext cx="4068000" cy="4033838"/>
          </a:xfrm>
          <a:prstGeom prst="rect">
            <a:avLst/>
          </a:prstGeom>
          <a:solidFill>
            <a:schemeClr val="bg2"/>
          </a:solidFill>
        </p:spPr>
        <p:txBody>
          <a:bodyPr vert="horz" lIns="108000" tIns="36000" rIns="0" bIns="0" rtlCol="0">
            <a:noAutofit/>
          </a:bodyPr>
          <a:lstStyle>
            <a:lvl1pPr marL="0" indent="0" algn="l" defTabSz="685800" rtl="0" eaLnBrk="1" latinLnBrk="0" hangingPunct="1">
              <a:lnSpc>
                <a:spcPct val="105000"/>
              </a:lnSpc>
              <a:spcBef>
                <a:spcPts val="600"/>
              </a:spcBef>
              <a:buFontTx/>
              <a:buNone/>
              <a:defRPr sz="1400" kern="1200">
                <a:solidFill>
                  <a:schemeClr val="tx2"/>
                </a:solidFill>
                <a:latin typeface="+mn-lt"/>
                <a:ea typeface="+mn-ea"/>
                <a:cs typeface="+mn-cs"/>
              </a:defRPr>
            </a:lvl1pPr>
            <a:lvl2pPr marL="144000" indent="-144000" algn="l" defTabSz="685800" rtl="0" eaLnBrk="1" latinLnBrk="0" hangingPunct="1">
              <a:lnSpc>
                <a:spcPct val="105000"/>
              </a:lnSpc>
              <a:spcBef>
                <a:spcPts val="600"/>
              </a:spcBef>
              <a:buSzPct val="120000"/>
              <a:buFont typeface="Arial" panose="020B0604020202020204" pitchFamily="34" charset="0"/>
              <a:buChar char="›"/>
              <a:defRPr sz="1400" kern="1200">
                <a:solidFill>
                  <a:schemeClr val="tx2"/>
                </a:solidFill>
                <a:latin typeface="+mn-lt"/>
                <a:ea typeface="+mn-ea"/>
                <a:cs typeface="+mn-cs"/>
              </a:defRPr>
            </a:lvl2pPr>
            <a:lvl3pPr marL="288000" indent="-144000" algn="l" defTabSz="685800" rtl="0" eaLnBrk="1" latinLnBrk="0" hangingPunct="1">
              <a:lnSpc>
                <a:spcPct val="105000"/>
              </a:lnSpc>
              <a:spcBef>
                <a:spcPts val="600"/>
              </a:spcBef>
              <a:buSzPct val="100000"/>
              <a:buFont typeface="Symbol" panose="05050102010706020507" pitchFamily="18" charset="2"/>
              <a:buChar char="-"/>
              <a:defRPr sz="1200" kern="1200">
                <a:solidFill>
                  <a:schemeClr val="tx2"/>
                </a:solidFill>
                <a:latin typeface="+mn-lt"/>
                <a:ea typeface="+mn-ea"/>
                <a:cs typeface="+mn-cs"/>
              </a:defRPr>
            </a:lvl3pPr>
            <a:lvl4pPr marL="432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4pPr>
            <a:lvl5pPr marL="576000" indent="-144000" algn="l" defTabSz="685800" rtl="0" eaLnBrk="1" latinLnBrk="0" hangingPunct="1">
              <a:lnSpc>
                <a:spcPct val="105000"/>
              </a:lnSpc>
              <a:spcBef>
                <a:spcPts val="600"/>
              </a:spcBef>
              <a:buSzPct val="100000"/>
              <a:buFont typeface="Arial" panose="020B0604020202020204" pitchFamily="34" charset="0"/>
              <a:buChar char="•"/>
              <a:defRPr sz="1200" kern="1200">
                <a:solidFill>
                  <a:schemeClr val="tx2"/>
                </a:solidFill>
                <a:latin typeface="+mn-lt"/>
                <a:ea typeface="+mn-ea"/>
                <a:cs typeface="+mn-cs"/>
              </a:defRPr>
            </a:lvl5pPr>
            <a:lvl6pPr marL="720000" indent="-144000" algn="l" defTabSz="685800" rtl="0" eaLnBrk="1" latinLnBrk="0" hangingPunct="1">
              <a:lnSpc>
                <a:spcPct val="105000"/>
              </a:lnSpc>
              <a:spcBef>
                <a:spcPts val="60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chemeClr val="tx1"/>
              </a:buClr>
            </a:pPr>
            <a:r>
              <a:rPr lang="de-DE" b="1" dirty="0"/>
              <a:t>Vorteile Ihres Personalinstruments*</a:t>
            </a:r>
          </a:p>
          <a:p>
            <a:pPr marL="144000" indent="-144000">
              <a:buClr>
                <a:schemeClr val="tx1"/>
              </a:buClr>
              <a:buSzPct val="120000"/>
              <a:buFont typeface="Arial" panose="020B0604020202020204" pitchFamily="34" charset="0"/>
              <a:buChar char="›"/>
            </a:pPr>
            <a:r>
              <a:rPr lang="de-DE" dirty="0">
                <a:sym typeface="Wingdings" panose="05000000000000000000" pitchFamily="2" charset="2"/>
              </a:rPr>
              <a:t>Ohne Gesundheitsprüfung möglich</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Keine Wartezeiten </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Einheitliche und altersunabhängige Prämie für Beschäftigte  </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Auch für Angehörige ohne Gesundheitsprüfung möglich</a:t>
            </a:r>
          </a:p>
          <a:p>
            <a:pPr marL="144000" indent="-144000">
              <a:buClr>
                <a:schemeClr val="tx1"/>
              </a:buClr>
              <a:buSzPct val="120000"/>
              <a:buFont typeface="Arial" panose="020B0604020202020204" pitchFamily="34" charset="0"/>
              <a:buChar char="›"/>
            </a:pPr>
            <a:r>
              <a:rPr lang="de-DE" sz="1400" dirty="0">
                <a:solidFill>
                  <a:schemeClr val="tx1"/>
                </a:solidFill>
                <a:sym typeface="Wingdings" panose="05000000000000000000" pitchFamily="2" charset="2"/>
              </a:rPr>
              <a:t>Sachbezug und Reduktion des steuer-</a:t>
            </a:r>
            <a:br>
              <a:rPr lang="de-DE" sz="1400" dirty="0">
                <a:solidFill>
                  <a:schemeClr val="tx1"/>
                </a:solidFill>
                <a:sym typeface="Wingdings" panose="05000000000000000000" pitchFamily="2" charset="2"/>
              </a:rPr>
            </a:br>
            <a:r>
              <a:rPr lang="de-DE" sz="1400" dirty="0">
                <a:solidFill>
                  <a:schemeClr val="tx1"/>
                </a:solidFill>
                <a:sym typeface="Wingdings" panose="05000000000000000000" pitchFamily="2" charset="2"/>
              </a:rPr>
              <a:t>pflichtigen Gewinns möglich, bei finanzierten Beiträgen von AG</a:t>
            </a:r>
          </a:p>
          <a:p>
            <a:pPr marL="144000" indent="-144000">
              <a:buClr>
                <a:schemeClr val="tx1"/>
              </a:buClr>
              <a:buFont typeface="Arial" panose="020B0604020202020204" pitchFamily="34" charset="0"/>
              <a:buChar char="›"/>
            </a:pPr>
            <a:r>
              <a:rPr lang="de-DE" dirty="0"/>
              <a:t>sofort und nachhaltig erlebbare Gesundheits-vorsorge und Schutz vor finanziellen Lücken</a:t>
            </a:r>
          </a:p>
          <a:p>
            <a:endParaRPr lang="de-DE" dirty="0"/>
          </a:p>
        </p:txBody>
      </p:sp>
      <p:sp>
        <p:nvSpPr>
          <p:cNvPr id="19" name="Textfeld 18">
            <a:extLst>
              <a:ext uri="{FF2B5EF4-FFF2-40B4-BE49-F238E27FC236}">
                <a16:creationId xmlns:a16="http://schemas.microsoft.com/office/drawing/2014/main" id="{839F1529-DB21-4F7F-9946-37FDDACAB4D1}"/>
              </a:ext>
            </a:extLst>
          </p:cNvPr>
          <p:cNvSpPr txBox="1"/>
          <p:nvPr/>
        </p:nvSpPr>
        <p:spPr>
          <a:xfrm>
            <a:off x="360826" y="4997833"/>
            <a:ext cx="4067174" cy="236155"/>
          </a:xfrm>
          <a:prstGeom prst="rect">
            <a:avLst/>
          </a:prstGeom>
          <a:noFill/>
        </p:spPr>
        <p:txBody>
          <a:bodyPr wrap="square" lIns="108000" tIns="0" rtlCol="0">
            <a:spAutoFit/>
          </a:bodyPr>
          <a:lstStyle/>
          <a:p>
            <a:r>
              <a:rPr lang="de-DE" sz="600" dirty="0">
                <a:solidFill>
                  <a:srgbClr val="000000"/>
                </a:solidFill>
                <a:latin typeface="Avenir Light" panose="020B0402020203020204" pitchFamily="34" charset="77"/>
              </a:rPr>
              <a:t>*Es gelten die Bedingungen und Regelungen des Risiko- und Vorsorgeträger gemäß dokumentierten und tatsächlich gewünschtem Konzeptbaustein.</a:t>
            </a:r>
          </a:p>
        </p:txBody>
      </p:sp>
      <p:pic>
        <p:nvPicPr>
          <p:cNvPr id="24" name="Grafik 23" descr="Ein Bild, das Person, draußen, Sportwettkampf, Sport enthält.&#10;&#10;Automatisch generierte Beschreibung">
            <a:extLst>
              <a:ext uri="{FF2B5EF4-FFF2-40B4-BE49-F238E27FC236}">
                <a16:creationId xmlns:a16="http://schemas.microsoft.com/office/drawing/2014/main" id="{0EEF6604-1AB3-42F1-93AD-0753BE6B17EB}"/>
              </a:ext>
            </a:extLst>
          </p:cNvPr>
          <p:cNvPicPr>
            <a:picLocks noChangeAspect="1"/>
          </p:cNvPicPr>
          <p:nvPr/>
        </p:nvPicPr>
        <p:blipFill rotWithShape="1">
          <a:blip r:embed="rId2">
            <a:extLst>
              <a:ext uri="{28A0092B-C50C-407E-A947-70E740481C1C}">
                <a14:useLocalDpi xmlns:a14="http://schemas.microsoft.com/office/drawing/2010/main" val="0"/>
              </a:ext>
            </a:extLst>
          </a:blip>
          <a:srcRect l="26262" t="14163" r="10888"/>
          <a:stretch/>
        </p:blipFill>
        <p:spPr>
          <a:xfrm>
            <a:off x="4715999" y="1200150"/>
            <a:ext cx="4429225" cy="4033838"/>
          </a:xfrm>
          <a:prstGeom prst="rect">
            <a:avLst/>
          </a:prstGeom>
        </p:spPr>
      </p:pic>
    </p:spTree>
    <p:extLst>
      <p:ext uri="{BB962C8B-B14F-4D97-AF65-F5344CB8AC3E}">
        <p14:creationId xmlns:p14="http://schemas.microsoft.com/office/powerpoint/2010/main" val="2439460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IGHTMODE"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FLIGHTMODE" val="0"/>
</p:tagLst>
</file>

<file path=ppt/tags/tag11.xml><?xml version="1.0" encoding="utf-8"?>
<p:tagLst xmlns:a="http://schemas.openxmlformats.org/drawingml/2006/main" xmlns:r="http://schemas.openxmlformats.org/officeDocument/2006/relationships" xmlns:p="http://schemas.openxmlformats.org/presentationml/2006/main">
  <p:tag name="FLIGHTMODE" val="0"/>
</p:tagLst>
</file>

<file path=ppt/tags/tag12.xml><?xml version="1.0" encoding="utf-8"?>
<p:tagLst xmlns:a="http://schemas.openxmlformats.org/drawingml/2006/main" xmlns:r="http://schemas.openxmlformats.org/officeDocument/2006/relationships" xmlns:p="http://schemas.openxmlformats.org/presentationml/2006/main">
  <p:tag name="FLIGHTMODE" val="0"/>
</p:tagLst>
</file>

<file path=ppt/tags/tag13.xml><?xml version="1.0" encoding="utf-8"?>
<p:tagLst xmlns:a="http://schemas.openxmlformats.org/drawingml/2006/main" xmlns:r="http://schemas.openxmlformats.org/officeDocument/2006/relationships" xmlns:p="http://schemas.openxmlformats.org/presentationml/2006/main">
  <p:tag name="FLIGHTMODE" val="0"/>
</p:tagLst>
</file>

<file path=ppt/tags/tag14.xml><?xml version="1.0" encoding="utf-8"?>
<p:tagLst xmlns:a="http://schemas.openxmlformats.org/drawingml/2006/main" xmlns:r="http://schemas.openxmlformats.org/officeDocument/2006/relationships" xmlns:p="http://schemas.openxmlformats.org/presentationml/2006/main">
  <p:tag name="FLIGHTMODE" val="0"/>
</p:tagLst>
</file>

<file path=ppt/tags/tag15.xml><?xml version="1.0" encoding="utf-8"?>
<p:tagLst xmlns:a="http://schemas.openxmlformats.org/drawingml/2006/main" xmlns:r="http://schemas.openxmlformats.org/officeDocument/2006/relationships" xmlns:p="http://schemas.openxmlformats.org/presentationml/2006/main">
  <p:tag name="FLIGHTMODE" val="0"/>
</p:tagLst>
</file>

<file path=ppt/tags/tag16.xml><?xml version="1.0" encoding="utf-8"?>
<p:tagLst xmlns:a="http://schemas.openxmlformats.org/drawingml/2006/main" xmlns:r="http://schemas.openxmlformats.org/officeDocument/2006/relationships" xmlns:p="http://schemas.openxmlformats.org/presentationml/2006/main">
  <p:tag name="FLIGHTMODE" val="0"/>
</p:tagLst>
</file>

<file path=ppt/tags/tag17.xml><?xml version="1.0" encoding="utf-8"?>
<p:tagLst xmlns:a="http://schemas.openxmlformats.org/drawingml/2006/main" xmlns:r="http://schemas.openxmlformats.org/officeDocument/2006/relationships" xmlns:p="http://schemas.openxmlformats.org/presentationml/2006/main">
  <p:tag name="FLIGHTMODE" val="0"/>
</p:tagLst>
</file>

<file path=ppt/tags/tag18.xml><?xml version="1.0" encoding="utf-8"?>
<p:tagLst xmlns:a="http://schemas.openxmlformats.org/drawingml/2006/main" xmlns:r="http://schemas.openxmlformats.org/officeDocument/2006/relationships" xmlns:p="http://schemas.openxmlformats.org/presentationml/2006/main">
  <p:tag name="FLIGHTMODE" val="0"/>
</p:tagLst>
</file>

<file path=ppt/tags/tag19.xml><?xml version="1.0" encoding="utf-8"?>
<p:tagLst xmlns:a="http://schemas.openxmlformats.org/drawingml/2006/main" xmlns:r="http://schemas.openxmlformats.org/officeDocument/2006/relationships" xmlns:p="http://schemas.openxmlformats.org/presentationml/2006/main">
  <p:tag name="FLIGHTMOD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FLIGHTMODE" val="0"/>
</p:tagLst>
</file>

<file path=ppt/tags/tag21.xml><?xml version="1.0" encoding="utf-8"?>
<p:tagLst xmlns:a="http://schemas.openxmlformats.org/drawingml/2006/main" xmlns:r="http://schemas.openxmlformats.org/officeDocument/2006/relationships" xmlns:p="http://schemas.openxmlformats.org/presentationml/2006/main">
  <p:tag name="FLIGHTMODE" val="0"/>
</p:tagLst>
</file>

<file path=ppt/tags/tag22.xml><?xml version="1.0" encoding="utf-8"?>
<p:tagLst xmlns:a="http://schemas.openxmlformats.org/drawingml/2006/main" xmlns:r="http://schemas.openxmlformats.org/officeDocument/2006/relationships" xmlns:p="http://schemas.openxmlformats.org/presentationml/2006/main">
  <p:tag name="FLIGHTMODE" val="0"/>
</p:tagLst>
</file>

<file path=ppt/tags/tag23.xml><?xml version="1.0" encoding="utf-8"?>
<p:tagLst xmlns:a="http://schemas.openxmlformats.org/drawingml/2006/main" xmlns:r="http://schemas.openxmlformats.org/officeDocument/2006/relationships" xmlns:p="http://schemas.openxmlformats.org/presentationml/2006/main">
  <p:tag name="FLIGHTMODE" val="0"/>
</p:tagLst>
</file>

<file path=ppt/tags/tag24.xml><?xml version="1.0" encoding="utf-8"?>
<p:tagLst xmlns:a="http://schemas.openxmlformats.org/drawingml/2006/main" xmlns:r="http://schemas.openxmlformats.org/officeDocument/2006/relationships" xmlns:p="http://schemas.openxmlformats.org/presentationml/2006/main">
  <p:tag name="TRANSPARENCY" val="0"/>
  <p:tag name="FLIGHTMODE" val="0"/>
</p:tagLst>
</file>

<file path=ppt/tags/tag25.xml><?xml version="1.0" encoding="utf-8"?>
<p:tagLst xmlns:a="http://schemas.openxmlformats.org/drawingml/2006/main" xmlns:r="http://schemas.openxmlformats.org/officeDocument/2006/relationships" xmlns:p="http://schemas.openxmlformats.org/presentationml/2006/main">
  <p:tag name="FLIGHTMODE" val="0"/>
</p:tagLst>
</file>

<file path=ppt/tags/tag26.xml><?xml version="1.0" encoding="utf-8"?>
<p:tagLst xmlns:a="http://schemas.openxmlformats.org/drawingml/2006/main" xmlns:r="http://schemas.openxmlformats.org/officeDocument/2006/relationships" xmlns:p="http://schemas.openxmlformats.org/presentationml/2006/main">
  <p:tag name="FLIGHTMODE" val="0"/>
</p:tagLst>
</file>

<file path=ppt/tags/tag27.xml><?xml version="1.0" encoding="utf-8"?>
<p:tagLst xmlns:a="http://schemas.openxmlformats.org/drawingml/2006/main" xmlns:r="http://schemas.openxmlformats.org/officeDocument/2006/relationships" xmlns:p="http://schemas.openxmlformats.org/presentationml/2006/main">
  <p:tag name="FLIGHTMODE" val="0"/>
</p:tagLst>
</file>

<file path=ppt/tags/tag28.xml><?xml version="1.0" encoding="utf-8"?>
<p:tagLst xmlns:a="http://schemas.openxmlformats.org/drawingml/2006/main" xmlns:r="http://schemas.openxmlformats.org/officeDocument/2006/relationships" xmlns:p="http://schemas.openxmlformats.org/presentationml/2006/main">
  <p:tag name="FLIGHTMODE" val="0"/>
</p:tagLst>
</file>

<file path=ppt/tags/tag29.xml><?xml version="1.0" encoding="utf-8"?>
<p:tagLst xmlns:a="http://schemas.openxmlformats.org/drawingml/2006/main" xmlns:r="http://schemas.openxmlformats.org/officeDocument/2006/relationships" xmlns:p="http://schemas.openxmlformats.org/presentationml/2006/main">
  <p:tag name="FLIGHTMODE" val="0"/>
</p:tagLst>
</file>

<file path=ppt/tags/tag3.xml><?xml version="1.0" encoding="utf-8"?>
<p:tagLst xmlns:a="http://schemas.openxmlformats.org/drawingml/2006/main" xmlns:r="http://schemas.openxmlformats.org/officeDocument/2006/relationships" xmlns:p="http://schemas.openxmlformats.org/presentationml/2006/main">
  <p:tag name="FLIGHTMODE" val="0"/>
</p:tagLst>
</file>

<file path=ppt/tags/tag30.xml><?xml version="1.0" encoding="utf-8"?>
<p:tagLst xmlns:a="http://schemas.openxmlformats.org/drawingml/2006/main" xmlns:r="http://schemas.openxmlformats.org/officeDocument/2006/relationships" xmlns:p="http://schemas.openxmlformats.org/presentationml/2006/main">
  <p:tag name="FLIGHTMODE" val="0"/>
</p:tagLst>
</file>

<file path=ppt/tags/tag31.xml><?xml version="1.0" encoding="utf-8"?>
<p:tagLst xmlns:a="http://schemas.openxmlformats.org/drawingml/2006/main" xmlns:r="http://schemas.openxmlformats.org/officeDocument/2006/relationships" xmlns:p="http://schemas.openxmlformats.org/presentationml/2006/main">
  <p:tag name="FLIGHTMODE" val="0"/>
</p:tagLst>
</file>

<file path=ppt/tags/tag32.xml><?xml version="1.0" encoding="utf-8"?>
<p:tagLst xmlns:a="http://schemas.openxmlformats.org/drawingml/2006/main" xmlns:r="http://schemas.openxmlformats.org/officeDocument/2006/relationships" xmlns:p="http://schemas.openxmlformats.org/presentationml/2006/main">
  <p:tag name="FLIGHTMODE" val="0"/>
</p:tagLst>
</file>

<file path=ppt/tags/tag33.xml><?xml version="1.0" encoding="utf-8"?>
<p:tagLst xmlns:a="http://schemas.openxmlformats.org/drawingml/2006/main" xmlns:r="http://schemas.openxmlformats.org/officeDocument/2006/relationships" xmlns:p="http://schemas.openxmlformats.org/presentationml/2006/main">
  <p:tag name="FLIGHTMODE" val="0"/>
</p:tagLst>
</file>

<file path=ppt/tags/tag34.xml><?xml version="1.0" encoding="utf-8"?>
<p:tagLst xmlns:a="http://schemas.openxmlformats.org/drawingml/2006/main" xmlns:r="http://schemas.openxmlformats.org/officeDocument/2006/relationships" xmlns:p="http://schemas.openxmlformats.org/presentationml/2006/main">
  <p:tag name="FLIGHTMODE" val="0"/>
</p:tagLst>
</file>

<file path=ppt/tags/tag35.xml><?xml version="1.0" encoding="utf-8"?>
<p:tagLst xmlns:a="http://schemas.openxmlformats.org/drawingml/2006/main" xmlns:r="http://schemas.openxmlformats.org/officeDocument/2006/relationships" xmlns:p="http://schemas.openxmlformats.org/presentationml/2006/main">
  <p:tag name="FLIGHTMODE" val="0"/>
</p:tagLst>
</file>

<file path=ppt/tags/tag36.xml><?xml version="1.0" encoding="utf-8"?>
<p:tagLst xmlns:a="http://schemas.openxmlformats.org/drawingml/2006/main" xmlns:r="http://schemas.openxmlformats.org/officeDocument/2006/relationships" xmlns:p="http://schemas.openxmlformats.org/presentationml/2006/main">
  <p:tag name="FLIGHTMODE" val="0"/>
</p:tagLst>
</file>

<file path=ppt/tags/tag37.xml><?xml version="1.0" encoding="utf-8"?>
<p:tagLst xmlns:a="http://schemas.openxmlformats.org/drawingml/2006/main" xmlns:r="http://schemas.openxmlformats.org/officeDocument/2006/relationships" xmlns:p="http://schemas.openxmlformats.org/presentationml/2006/main">
  <p:tag name="FLIGHTMODE" val="0"/>
</p:tagLst>
</file>

<file path=ppt/tags/tag38.xml><?xml version="1.0" encoding="utf-8"?>
<p:tagLst xmlns:a="http://schemas.openxmlformats.org/drawingml/2006/main" xmlns:r="http://schemas.openxmlformats.org/officeDocument/2006/relationships" xmlns:p="http://schemas.openxmlformats.org/presentationml/2006/main">
  <p:tag name="FLIGHTMODE" val="0"/>
</p:tagLst>
</file>

<file path=ppt/tags/tag39.xml><?xml version="1.0" encoding="utf-8"?>
<p:tagLst xmlns:a="http://schemas.openxmlformats.org/drawingml/2006/main" xmlns:r="http://schemas.openxmlformats.org/officeDocument/2006/relationships" xmlns:p="http://schemas.openxmlformats.org/presentationml/2006/main">
  <p:tag name="FLIGHTMODE" val="0"/>
</p:tagLst>
</file>

<file path=ppt/tags/tag4.xml><?xml version="1.0" encoding="utf-8"?>
<p:tagLst xmlns:a="http://schemas.openxmlformats.org/drawingml/2006/main" xmlns:r="http://schemas.openxmlformats.org/officeDocument/2006/relationships" xmlns:p="http://schemas.openxmlformats.org/presentationml/2006/main">
  <p:tag name="FLIGHTMODE" val="0"/>
</p:tagLst>
</file>

<file path=ppt/tags/tag40.xml><?xml version="1.0" encoding="utf-8"?>
<p:tagLst xmlns:a="http://schemas.openxmlformats.org/drawingml/2006/main" xmlns:r="http://schemas.openxmlformats.org/officeDocument/2006/relationships" xmlns:p="http://schemas.openxmlformats.org/presentationml/2006/main">
  <p:tag name="FLIGHTMODE" val="0"/>
</p:tagLst>
</file>

<file path=ppt/tags/tag41.xml><?xml version="1.0" encoding="utf-8"?>
<p:tagLst xmlns:a="http://schemas.openxmlformats.org/drawingml/2006/main" xmlns:r="http://schemas.openxmlformats.org/officeDocument/2006/relationships" xmlns:p="http://schemas.openxmlformats.org/presentationml/2006/main">
  <p:tag name="FLIGHTMODE" val="0"/>
</p:tagLst>
</file>

<file path=ppt/tags/tag42.xml><?xml version="1.0" encoding="utf-8"?>
<p:tagLst xmlns:a="http://schemas.openxmlformats.org/drawingml/2006/main" xmlns:r="http://schemas.openxmlformats.org/officeDocument/2006/relationships" xmlns:p="http://schemas.openxmlformats.org/presentationml/2006/main">
  <p:tag name="FLIGHTMODE" val="0"/>
</p:tagLst>
</file>

<file path=ppt/tags/tag43.xml><?xml version="1.0" encoding="utf-8"?>
<p:tagLst xmlns:a="http://schemas.openxmlformats.org/drawingml/2006/main" xmlns:r="http://schemas.openxmlformats.org/officeDocument/2006/relationships" xmlns:p="http://schemas.openxmlformats.org/presentationml/2006/main">
  <p:tag name="FLIGHTMODE" val="0"/>
</p:tagLst>
</file>

<file path=ppt/tags/tag44.xml><?xml version="1.0" encoding="utf-8"?>
<p:tagLst xmlns:a="http://schemas.openxmlformats.org/drawingml/2006/main" xmlns:r="http://schemas.openxmlformats.org/officeDocument/2006/relationships" xmlns:p="http://schemas.openxmlformats.org/presentationml/2006/main">
  <p:tag name="FLIGHTMODE" val="0"/>
</p:tagLst>
</file>

<file path=ppt/tags/tag45.xml><?xml version="1.0" encoding="utf-8"?>
<p:tagLst xmlns:a="http://schemas.openxmlformats.org/drawingml/2006/main" xmlns:r="http://schemas.openxmlformats.org/officeDocument/2006/relationships" xmlns:p="http://schemas.openxmlformats.org/presentationml/2006/main">
  <p:tag name="FLIGHTMODE" val="0"/>
</p:tagLst>
</file>

<file path=ppt/tags/tag46.xml><?xml version="1.0" encoding="utf-8"?>
<p:tagLst xmlns:a="http://schemas.openxmlformats.org/drawingml/2006/main" xmlns:r="http://schemas.openxmlformats.org/officeDocument/2006/relationships" xmlns:p="http://schemas.openxmlformats.org/presentationml/2006/main">
  <p:tag name="FLIGHTMODE" val="0"/>
</p:tagLst>
</file>

<file path=ppt/tags/tag47.xml><?xml version="1.0" encoding="utf-8"?>
<p:tagLst xmlns:a="http://schemas.openxmlformats.org/drawingml/2006/main" xmlns:r="http://schemas.openxmlformats.org/officeDocument/2006/relationships" xmlns:p="http://schemas.openxmlformats.org/presentationml/2006/main">
  <p:tag name="FLIGHTMODE" val="0"/>
</p:tagLst>
</file>

<file path=ppt/tags/tag48.xml><?xml version="1.0" encoding="utf-8"?>
<p:tagLst xmlns:a="http://schemas.openxmlformats.org/drawingml/2006/main" xmlns:r="http://schemas.openxmlformats.org/officeDocument/2006/relationships" xmlns:p="http://schemas.openxmlformats.org/presentationml/2006/main">
  <p:tag name="FLIGHTMODE" val="0"/>
</p:tagLst>
</file>

<file path=ppt/tags/tag49.xml><?xml version="1.0" encoding="utf-8"?>
<p:tagLst xmlns:a="http://schemas.openxmlformats.org/drawingml/2006/main" xmlns:r="http://schemas.openxmlformats.org/officeDocument/2006/relationships" xmlns:p="http://schemas.openxmlformats.org/presentationml/2006/main">
  <p:tag name="FLIGHTMODE" val="0"/>
</p:tagLst>
</file>

<file path=ppt/tags/tag5.xml><?xml version="1.0" encoding="utf-8"?>
<p:tagLst xmlns:a="http://schemas.openxmlformats.org/drawingml/2006/main" xmlns:r="http://schemas.openxmlformats.org/officeDocument/2006/relationships" xmlns:p="http://schemas.openxmlformats.org/presentationml/2006/main">
  <p:tag name="FLIGHTMODE" val="0"/>
</p:tagLst>
</file>

<file path=ppt/tags/tag50.xml><?xml version="1.0" encoding="utf-8"?>
<p:tagLst xmlns:a="http://schemas.openxmlformats.org/drawingml/2006/main" xmlns:r="http://schemas.openxmlformats.org/officeDocument/2006/relationships" xmlns:p="http://schemas.openxmlformats.org/presentationml/2006/main">
  <p:tag name="FLIGHTMODE" val="0"/>
</p:tagLst>
</file>

<file path=ppt/tags/tag51.xml><?xml version="1.0" encoding="utf-8"?>
<p:tagLst xmlns:a="http://schemas.openxmlformats.org/drawingml/2006/main" xmlns:r="http://schemas.openxmlformats.org/officeDocument/2006/relationships" xmlns:p="http://schemas.openxmlformats.org/presentationml/2006/main">
  <p:tag name="FLIGHTMODE" val="0"/>
</p:tagLst>
</file>

<file path=ppt/tags/tag52.xml><?xml version="1.0" encoding="utf-8"?>
<p:tagLst xmlns:a="http://schemas.openxmlformats.org/drawingml/2006/main" xmlns:r="http://schemas.openxmlformats.org/officeDocument/2006/relationships" xmlns:p="http://schemas.openxmlformats.org/presentationml/2006/main">
  <p:tag name="FLIGHTMODE" val="0"/>
</p:tagLst>
</file>

<file path=ppt/tags/tag53.xml><?xml version="1.0" encoding="utf-8"?>
<p:tagLst xmlns:a="http://schemas.openxmlformats.org/drawingml/2006/main" xmlns:r="http://schemas.openxmlformats.org/officeDocument/2006/relationships" xmlns:p="http://schemas.openxmlformats.org/presentationml/2006/main">
  <p:tag name="FLIGHTMODE" val="0"/>
</p:tagLst>
</file>

<file path=ppt/tags/tag54.xml><?xml version="1.0" encoding="utf-8"?>
<p:tagLst xmlns:a="http://schemas.openxmlformats.org/drawingml/2006/main" xmlns:r="http://schemas.openxmlformats.org/officeDocument/2006/relationships" xmlns:p="http://schemas.openxmlformats.org/presentationml/2006/main">
  <p:tag name="FLIGHTMODE" val="0"/>
</p:tagLst>
</file>

<file path=ppt/tags/tag55.xml><?xml version="1.0" encoding="utf-8"?>
<p:tagLst xmlns:a="http://schemas.openxmlformats.org/drawingml/2006/main" xmlns:r="http://schemas.openxmlformats.org/officeDocument/2006/relationships" xmlns:p="http://schemas.openxmlformats.org/presentationml/2006/main">
  <p:tag name="FLIGHTMODE" val="0"/>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FLIGHTMODE" val="0"/>
</p:tagLst>
</file>

<file path=ppt/tags/tag7.xml><?xml version="1.0" encoding="utf-8"?>
<p:tagLst xmlns:a="http://schemas.openxmlformats.org/drawingml/2006/main" xmlns:r="http://schemas.openxmlformats.org/officeDocument/2006/relationships" xmlns:p="http://schemas.openxmlformats.org/presentationml/2006/main">
  <p:tag name="FLIGHTMODE" val="0"/>
</p:tagLst>
</file>

<file path=ppt/tags/tag8.xml><?xml version="1.0" encoding="utf-8"?>
<p:tagLst xmlns:a="http://schemas.openxmlformats.org/drawingml/2006/main" xmlns:r="http://schemas.openxmlformats.org/officeDocument/2006/relationships" xmlns:p="http://schemas.openxmlformats.org/presentationml/2006/main">
  <p:tag name="FLIGHTMODE" val="0"/>
</p:tagLst>
</file>

<file path=ppt/tags/tag9.xml><?xml version="1.0" encoding="utf-8"?>
<p:tagLst xmlns:a="http://schemas.openxmlformats.org/drawingml/2006/main" xmlns:r="http://schemas.openxmlformats.org/officeDocument/2006/relationships" xmlns:p="http://schemas.openxmlformats.org/presentationml/2006/main">
  <p:tag name="FLIGHTMODE" val="0"/>
</p:tagLst>
</file>

<file path=ppt/theme/theme1.xml><?xml version="1.0" encoding="utf-8"?>
<a:theme xmlns:a="http://schemas.openxmlformats.org/drawingml/2006/main" name="RuV_16zu10">
  <a:themeElements>
    <a:clrScheme name="RuV">
      <a:dk1>
        <a:srgbClr val="001957"/>
      </a:dk1>
      <a:lt1>
        <a:srgbClr val="FFFFFF"/>
      </a:lt1>
      <a:dk2>
        <a:srgbClr val="001957"/>
      </a:dk2>
      <a:lt2>
        <a:srgbClr val="FFF2DC"/>
      </a:lt2>
      <a:accent1>
        <a:srgbClr val="001957"/>
      </a:accent1>
      <a:accent2>
        <a:srgbClr val="3F7717"/>
      </a:accent2>
      <a:accent3>
        <a:srgbClr val="A7D54C"/>
      </a:accent3>
      <a:accent4>
        <a:srgbClr val="D8E8C4"/>
      </a:accent4>
      <a:accent5>
        <a:srgbClr val="6F4023"/>
      </a:accent5>
      <a:accent6>
        <a:srgbClr val="F2C492"/>
      </a:accent6>
      <a:hlink>
        <a:srgbClr val="3500FF"/>
      </a:hlink>
      <a:folHlink>
        <a:srgbClr val="8089FF"/>
      </a:folHlink>
    </a:clrScheme>
    <a:fontScheme nam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08000" tIns="72000" rIns="108000" bIns="72000" rtlCol="0" anchor="ctr"/>
      <a:lstStyle>
        <a:defPPr algn="l">
          <a:lnSpc>
            <a:spcPct val="110000"/>
          </a:lnSpc>
          <a:spcBef>
            <a:spcPts val="600"/>
          </a:spcBef>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6350">
          <a:noFill/>
        </a:ln>
      </a:spPr>
      <a:bodyPr wrap="square" lIns="0" tIns="0" rIns="0" bIns="0" rtlCol="0">
        <a:noAutofit/>
      </a:bodyPr>
      <a:lstStyle>
        <a:defPPr algn="l">
          <a:lnSpc>
            <a:spcPct val="105000"/>
          </a:lnSpc>
          <a:spcBef>
            <a:spcPts val="600"/>
          </a:spcBef>
          <a:defRPr sz="1400" dirty="0" err="1" smtClean="0"/>
        </a:defPPr>
      </a:lstStyle>
    </a:txDef>
  </a:objectDefaults>
  <a:extraClrSchemeLst/>
  <a:custClrLst>
    <a:custClr>
      <a:srgbClr val="7D7D7D"/>
    </a:custClr>
    <a:custClr>
      <a:srgbClr val="CACACA"/>
    </a:custClr>
    <a:custClr>
      <a:srgbClr val="ECECEC"/>
    </a:custClr>
    <a:custClr>
      <a:srgbClr val="F5F5F5"/>
    </a:custClr>
    <a:custClr>
      <a:srgbClr val="FFFFFF"/>
    </a:custClr>
    <a:custClr>
      <a:srgbClr val="FF8213"/>
    </a:custClr>
    <a:custClr>
      <a:srgbClr val="FFA500"/>
    </a:custClr>
    <a:custClr>
      <a:srgbClr val="F4E2CC"/>
    </a:custClr>
    <a:custClr>
      <a:srgbClr val="E60000"/>
    </a:custClr>
    <a:custClr>
      <a:srgbClr val="FF3B3B"/>
    </a:custClr>
    <a:custClr>
      <a:srgbClr val="8089FF"/>
    </a:custClr>
    <a:custClr>
      <a:srgbClr val="3500FF"/>
    </a:custClr>
    <a:custClr>
      <a:srgbClr val="00E6E6"/>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4" id="{28A63938-F440-0D4F-98D7-07CD64B77EDF}" vid="{8BC785AB-7F65-0643-B86F-476CFBFC22A2}"/>
    </a:ext>
  </a:extLst>
</a:theme>
</file>

<file path=ppt/theme/theme2.xml><?xml version="1.0" encoding="utf-8"?>
<a:theme xmlns:a="http://schemas.openxmlformats.org/drawingml/2006/main" name="Office">
  <a:themeElements>
    <a:clrScheme name="RuV">
      <a:dk1>
        <a:srgbClr val="001957"/>
      </a:dk1>
      <a:lt1>
        <a:srgbClr val="FFFFFF"/>
      </a:lt1>
      <a:dk2>
        <a:srgbClr val="001957"/>
      </a:dk2>
      <a:lt2>
        <a:srgbClr val="FFF2DC"/>
      </a:lt2>
      <a:accent1>
        <a:srgbClr val="001957"/>
      </a:accent1>
      <a:accent2>
        <a:srgbClr val="3F7717"/>
      </a:accent2>
      <a:accent3>
        <a:srgbClr val="A7D54C"/>
      </a:accent3>
      <a:accent4>
        <a:srgbClr val="D8E8C4"/>
      </a:accent4>
      <a:accent5>
        <a:srgbClr val="6F4023"/>
      </a:accent5>
      <a:accent6>
        <a:srgbClr val="F2C492"/>
      </a:accent6>
      <a:hlink>
        <a:srgbClr val="3500FF"/>
      </a:hlink>
      <a:folHlink>
        <a:srgbClr val="8089FF"/>
      </a:folHlink>
    </a:clrScheme>
    <a:fontScheme name="Ru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RuV">
      <a:dk1>
        <a:srgbClr val="001957"/>
      </a:dk1>
      <a:lt1>
        <a:srgbClr val="FFFFFF"/>
      </a:lt1>
      <a:dk2>
        <a:srgbClr val="001957"/>
      </a:dk2>
      <a:lt2>
        <a:srgbClr val="FFF2DC"/>
      </a:lt2>
      <a:accent1>
        <a:srgbClr val="001957"/>
      </a:accent1>
      <a:accent2>
        <a:srgbClr val="3F7717"/>
      </a:accent2>
      <a:accent3>
        <a:srgbClr val="A7D54C"/>
      </a:accent3>
      <a:accent4>
        <a:srgbClr val="D8E8C4"/>
      </a:accent4>
      <a:accent5>
        <a:srgbClr val="6F4023"/>
      </a:accent5>
      <a:accent6>
        <a:srgbClr val="F2C492"/>
      </a:accent6>
      <a:hlink>
        <a:srgbClr val="3500FF"/>
      </a:hlink>
      <a:folHlink>
        <a:srgbClr val="8089FF"/>
      </a:folHlink>
    </a:clrScheme>
    <a:fontScheme nam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RuV_PPT_Entwurfsvorlage_16_zu_10_20200330</Template>
  <TotalTime>0</TotalTime>
  <Words>2342</Words>
  <Application>Microsoft Macintosh PowerPoint</Application>
  <PresentationFormat>Bildschirmpräsentation (16:10)</PresentationFormat>
  <Paragraphs>423</Paragraphs>
  <Slides>29</Slides>
  <Notes>3</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7" baseType="lpstr">
      <vt:lpstr>Arial</vt:lpstr>
      <vt:lpstr>Avenir Light</vt:lpstr>
      <vt:lpstr>Avenir-Light</vt:lpstr>
      <vt:lpstr>Symbol</vt:lpstr>
      <vt:lpstr>Webdings</vt:lpstr>
      <vt:lpstr>Wingdings</vt:lpstr>
      <vt:lpstr>RuV_16zu10</vt:lpstr>
      <vt:lpstr>think-cell Folie</vt:lpstr>
      <vt:lpstr>Erhöhte Sozialleistungen</vt:lpstr>
      <vt:lpstr>Attraktive Personalinstrumente - gemeinsam Zukunft gestalten Ihre Personalinstrumente/Versorgungsbausteine </vt:lpstr>
      <vt:lpstr>Betriebliche Zukunftsvorsorge Warum wir Sie unterstützen</vt:lpstr>
      <vt:lpstr>Rentenhöhe Arbeitnehmer Die Wahrheit in Zahlen</vt:lpstr>
      <vt:lpstr>PowerPoint-Präsentation</vt:lpstr>
      <vt:lpstr>Betriebliche Zukunftsvorsorge: Arbeitgeberzuschuss  Stufenmodell: Betriebszugehörigkeit und gute Arbeit lohnen sich</vt:lpstr>
      <vt:lpstr>Betriebliche Zukunftsvorsorge Das rechnet sich</vt:lpstr>
      <vt:lpstr>PowerPoint-Präsentation</vt:lpstr>
      <vt:lpstr>Existenz schützen nach einem Unfall Betriebliche Gesundheitsvorsorge </vt:lpstr>
      <vt:lpstr>Existenz schützen nach einem Unfall Betriebliche Gesundheitsvorsorge </vt:lpstr>
      <vt:lpstr>PowerPoint-Präsentation</vt:lpstr>
      <vt:lpstr>Lebensarbeitszeitkonto Betriebliche Zeitwertkonten als Vergütungs-PLUS  </vt:lpstr>
      <vt:lpstr>Lebensarbeitszeitkonto Betriebliche Zeitwertkonten als Vergütungs-PLUS  </vt:lpstr>
      <vt:lpstr>PowerPoint-Präsentation</vt:lpstr>
      <vt:lpstr>Existenz schützen nach einem Unfall Betriebliche Invaliditätsvorsorge </vt:lpstr>
      <vt:lpstr>Existenz schützen nach einem Unfall Betrieblicher Invaliditätsschutz als Ihr zusätzliches PLUS </vt:lpstr>
      <vt:lpstr>PowerPoint-Präsentation</vt:lpstr>
      <vt:lpstr>Existenz sichern Betriebliche Arbeitskraftabsicherung</vt:lpstr>
      <vt:lpstr>Existenz sichern Betriebliche Arbeitskraftabsicherung  </vt:lpstr>
      <vt:lpstr>PowerPoint-Präsentation</vt:lpstr>
      <vt:lpstr>Ihre Liebsten absichern Hinterbliebenenschutz</vt:lpstr>
      <vt:lpstr>Ihre Liebsten absichern Hinterbliebenenschutz</vt:lpstr>
      <vt:lpstr>Alle Vorteile, alle Leistungen im Überblick Die Bausteine Ihres Versorgungssystems </vt:lpstr>
      <vt:lpstr>Budgetplanung für Ihr individuell vermarktbares Personalinstrument</vt:lpstr>
      <vt:lpstr>Budgetplanung für Ihr individuell vermarktbares Personalinstrument</vt:lpstr>
      <vt:lpstr>Ihr Versorgungsbaustein Zukunftsvorsorge Attraktive Förderung der Zukunftssicherung Ihrer Mitarbeiter</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Carmen Hanz</dc:creator>
  <cp:lastModifiedBy>Patrick Mohm</cp:lastModifiedBy>
  <cp:revision>89</cp:revision>
  <dcterms:created xsi:type="dcterms:W3CDTF">2021-11-15T08:10:45Z</dcterms:created>
  <dcterms:modified xsi:type="dcterms:W3CDTF">2022-08-30T16:02:46Z</dcterms:modified>
</cp:coreProperties>
</file>